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280" r:id="rId3"/>
    <p:sldId id="276" r:id="rId4"/>
    <p:sldId id="277" r:id="rId5"/>
    <p:sldId id="279" r:id="rId6"/>
    <p:sldId id="278" r:id="rId7"/>
    <p:sldId id="281" r:id="rId8"/>
    <p:sldId id="283" r:id="rId9"/>
    <p:sldId id="284" r:id="rId10"/>
    <p:sldId id="272" r:id="rId11"/>
    <p:sldId id="274" r:id="rId12"/>
    <p:sldId id="285" r:id="rId13"/>
    <p:sldId id="273" r:id="rId14"/>
    <p:sldId id="286" r:id="rId15"/>
    <p:sldId id="1330" r:id="rId16"/>
    <p:sldId id="1064" r:id="rId17"/>
    <p:sldId id="1076" r:id="rId18"/>
    <p:sldId id="1335" r:id="rId19"/>
    <p:sldId id="1336" r:id="rId20"/>
    <p:sldId id="618" r:id="rId21"/>
    <p:sldId id="619" r:id="rId22"/>
    <p:sldId id="620" r:id="rId23"/>
    <p:sldId id="621" r:id="rId24"/>
    <p:sldId id="622" r:id="rId25"/>
    <p:sldId id="623" r:id="rId26"/>
    <p:sldId id="624" r:id="rId27"/>
    <p:sldId id="627" r:id="rId28"/>
    <p:sldId id="287" r:id="rId29"/>
    <p:sldId id="294" r:id="rId30"/>
    <p:sldId id="295" r:id="rId31"/>
    <p:sldId id="298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42"/>
    </p:cViewPr>
  </p:sorter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5E667-9F4E-44C0-B2AF-247F1282673B}" type="doc">
      <dgm:prSet loTypeId="urn:microsoft.com/office/officeart/2005/8/layout/venn2" loCatId="relationship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E445646-2C59-4C21-8460-53C3344EE12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Nation</a:t>
          </a:r>
        </a:p>
      </dgm:t>
    </dgm:pt>
    <dgm:pt modelId="{EB636F14-C793-48FC-860D-277EE49247F7}" type="parTrans" cxnId="{B5508CCB-2EB3-42E9-9D8D-A3A8C7DA1826}">
      <dgm:prSet/>
      <dgm:spPr/>
      <dgm:t>
        <a:bodyPr/>
        <a:lstStyle/>
        <a:p>
          <a:endParaRPr lang="en-US"/>
        </a:p>
      </dgm:t>
    </dgm:pt>
    <dgm:pt modelId="{1DC0EFC6-65D4-4E96-98D1-1C6B2CBC3F07}" type="sibTrans" cxnId="{B5508CCB-2EB3-42E9-9D8D-A3A8C7DA1826}">
      <dgm:prSet/>
      <dgm:spPr/>
      <dgm:t>
        <a:bodyPr/>
        <a:lstStyle/>
        <a:p>
          <a:endParaRPr lang="en-US"/>
        </a:p>
      </dgm:t>
    </dgm:pt>
    <dgm:pt modelId="{380DB8A0-5C61-44E4-A5CB-5DF3B13F9D8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</a:p>
      </dgm:t>
    </dgm:pt>
    <dgm:pt modelId="{0BB6B3D3-3FF8-469A-8C44-3AB3834105EF}" type="parTrans" cxnId="{0A408DD3-27F3-4CF6-85A1-ED3C4F296908}">
      <dgm:prSet/>
      <dgm:spPr/>
      <dgm:t>
        <a:bodyPr/>
        <a:lstStyle/>
        <a:p>
          <a:endParaRPr lang="en-US"/>
        </a:p>
      </dgm:t>
    </dgm:pt>
    <dgm:pt modelId="{48CEB0DA-5B2E-481F-B251-410D5B15D7C4}" type="sibTrans" cxnId="{0A408DD3-27F3-4CF6-85A1-ED3C4F296908}">
      <dgm:prSet/>
      <dgm:spPr/>
      <dgm:t>
        <a:bodyPr/>
        <a:lstStyle/>
        <a:p>
          <a:endParaRPr lang="en-US"/>
        </a:p>
      </dgm:t>
    </dgm:pt>
    <dgm:pt modelId="{D854C0E6-C7F2-4374-B43D-F0811E9E5C1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Family</a:t>
          </a:r>
        </a:p>
      </dgm:t>
    </dgm:pt>
    <dgm:pt modelId="{F6119FC3-2731-4487-9017-5B42960AD2D9}" type="parTrans" cxnId="{FD4BAFAF-F6E3-4155-8013-0A61C1998381}">
      <dgm:prSet/>
      <dgm:spPr/>
      <dgm:t>
        <a:bodyPr/>
        <a:lstStyle/>
        <a:p>
          <a:endParaRPr lang="en-US"/>
        </a:p>
      </dgm:t>
    </dgm:pt>
    <dgm:pt modelId="{3CCA3D54-2089-4B40-A4FF-623032DBFD91}" type="sibTrans" cxnId="{FD4BAFAF-F6E3-4155-8013-0A61C1998381}">
      <dgm:prSet/>
      <dgm:spPr/>
      <dgm:t>
        <a:bodyPr/>
        <a:lstStyle/>
        <a:p>
          <a:endParaRPr lang="en-US"/>
        </a:p>
      </dgm:t>
    </dgm:pt>
    <dgm:pt modelId="{CDB78250-2A44-4DF0-8D78-A1BA7BFB9D4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Self</a:t>
          </a:r>
        </a:p>
      </dgm:t>
    </dgm:pt>
    <dgm:pt modelId="{A81F2388-E7FB-4E30-846B-C046C377DCF5}" type="parTrans" cxnId="{891EF58D-5933-446A-B24D-056E0B5B832A}">
      <dgm:prSet/>
      <dgm:spPr/>
      <dgm:t>
        <a:bodyPr/>
        <a:lstStyle/>
        <a:p>
          <a:endParaRPr lang="en-US"/>
        </a:p>
      </dgm:t>
    </dgm:pt>
    <dgm:pt modelId="{4B6B4A7F-E9F9-42F3-8A0A-912CB1F0474A}" type="sibTrans" cxnId="{891EF58D-5933-446A-B24D-056E0B5B832A}">
      <dgm:prSet/>
      <dgm:spPr/>
      <dgm:t>
        <a:bodyPr/>
        <a:lstStyle/>
        <a:p>
          <a:endParaRPr lang="en-US"/>
        </a:p>
      </dgm:t>
    </dgm:pt>
    <dgm:pt modelId="{4AD0D9BB-049E-4959-8047-5701F69C341E}" type="pres">
      <dgm:prSet presAssocID="{0735E667-9F4E-44C0-B2AF-247F1282673B}" presName="Name0" presStyleCnt="0">
        <dgm:presLayoutVars>
          <dgm:chMax val="7"/>
          <dgm:resizeHandles val="exact"/>
        </dgm:presLayoutVars>
      </dgm:prSet>
      <dgm:spPr/>
    </dgm:pt>
    <dgm:pt modelId="{F2F015B7-EEB1-421B-90C1-E7A881C29D85}" type="pres">
      <dgm:prSet presAssocID="{0735E667-9F4E-44C0-B2AF-247F1282673B}" presName="comp1" presStyleCnt="0"/>
      <dgm:spPr/>
    </dgm:pt>
    <dgm:pt modelId="{FD629031-3625-4F25-95CD-31CE8D53EC92}" type="pres">
      <dgm:prSet presAssocID="{0735E667-9F4E-44C0-B2AF-247F1282673B}" presName="circle1" presStyleLbl="node1" presStyleIdx="0" presStyleCnt="4"/>
      <dgm:spPr/>
    </dgm:pt>
    <dgm:pt modelId="{238BDB35-36D2-41A6-B28B-A2C33455E233}" type="pres">
      <dgm:prSet presAssocID="{0735E667-9F4E-44C0-B2AF-247F1282673B}" presName="c1text" presStyleLbl="node1" presStyleIdx="0" presStyleCnt="4">
        <dgm:presLayoutVars>
          <dgm:bulletEnabled val="1"/>
        </dgm:presLayoutVars>
      </dgm:prSet>
      <dgm:spPr/>
    </dgm:pt>
    <dgm:pt modelId="{999C8E41-A82E-46ED-AD2D-569875BDD978}" type="pres">
      <dgm:prSet presAssocID="{0735E667-9F4E-44C0-B2AF-247F1282673B}" presName="comp2" presStyleCnt="0"/>
      <dgm:spPr/>
    </dgm:pt>
    <dgm:pt modelId="{195A0B4C-170C-4DA8-9D8A-3330A77757A8}" type="pres">
      <dgm:prSet presAssocID="{0735E667-9F4E-44C0-B2AF-247F1282673B}" presName="circle2" presStyleLbl="node1" presStyleIdx="1" presStyleCnt="4"/>
      <dgm:spPr/>
    </dgm:pt>
    <dgm:pt modelId="{8CEBA389-D9FC-48C8-BCAF-B898CF068C71}" type="pres">
      <dgm:prSet presAssocID="{0735E667-9F4E-44C0-B2AF-247F1282673B}" presName="c2text" presStyleLbl="node1" presStyleIdx="1" presStyleCnt="4">
        <dgm:presLayoutVars>
          <dgm:bulletEnabled val="1"/>
        </dgm:presLayoutVars>
      </dgm:prSet>
      <dgm:spPr/>
    </dgm:pt>
    <dgm:pt modelId="{7FE80988-A001-4435-81EF-64136DD0EAE8}" type="pres">
      <dgm:prSet presAssocID="{0735E667-9F4E-44C0-B2AF-247F1282673B}" presName="comp3" presStyleCnt="0"/>
      <dgm:spPr/>
    </dgm:pt>
    <dgm:pt modelId="{55153D66-CFCB-411F-A7CC-DBD8DC1DD0B3}" type="pres">
      <dgm:prSet presAssocID="{0735E667-9F4E-44C0-B2AF-247F1282673B}" presName="circle3" presStyleLbl="node1" presStyleIdx="2" presStyleCnt="4"/>
      <dgm:spPr/>
    </dgm:pt>
    <dgm:pt modelId="{552D2BA4-A2AB-4077-9DC3-EF03AAF56E3A}" type="pres">
      <dgm:prSet presAssocID="{0735E667-9F4E-44C0-B2AF-247F1282673B}" presName="c3text" presStyleLbl="node1" presStyleIdx="2" presStyleCnt="4">
        <dgm:presLayoutVars>
          <dgm:bulletEnabled val="1"/>
        </dgm:presLayoutVars>
      </dgm:prSet>
      <dgm:spPr/>
    </dgm:pt>
    <dgm:pt modelId="{CF6EDB01-2AE5-4EDD-8FB9-5B2A5F231308}" type="pres">
      <dgm:prSet presAssocID="{0735E667-9F4E-44C0-B2AF-247F1282673B}" presName="comp4" presStyleCnt="0"/>
      <dgm:spPr/>
    </dgm:pt>
    <dgm:pt modelId="{C5F21909-C09D-4D6F-A486-768AB0002BA7}" type="pres">
      <dgm:prSet presAssocID="{0735E667-9F4E-44C0-B2AF-247F1282673B}" presName="circle4" presStyleLbl="node1" presStyleIdx="3" presStyleCnt="4"/>
      <dgm:spPr/>
    </dgm:pt>
    <dgm:pt modelId="{14F3FF3D-80BC-4148-A50C-7C47DA2532F1}" type="pres">
      <dgm:prSet presAssocID="{0735E667-9F4E-44C0-B2AF-247F1282673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8ABA502-D3FA-4F0D-B607-5CE35D702380}" type="presOf" srcId="{CDB78250-2A44-4DF0-8D78-A1BA7BFB9D48}" destId="{C5F21909-C09D-4D6F-A486-768AB0002BA7}" srcOrd="0" destOrd="0" presId="urn:microsoft.com/office/officeart/2005/8/layout/venn2"/>
    <dgm:cxn modelId="{1E7C6865-86E8-460F-99BB-C24E46CE10C0}" type="presOf" srcId="{380DB8A0-5C61-44E4-A5CB-5DF3B13F9D8E}" destId="{8CEBA389-D9FC-48C8-BCAF-B898CF068C71}" srcOrd="1" destOrd="0" presId="urn:microsoft.com/office/officeart/2005/8/layout/venn2"/>
    <dgm:cxn modelId="{891EF58D-5933-446A-B24D-056E0B5B832A}" srcId="{0735E667-9F4E-44C0-B2AF-247F1282673B}" destId="{CDB78250-2A44-4DF0-8D78-A1BA7BFB9D48}" srcOrd="3" destOrd="0" parTransId="{A81F2388-E7FB-4E30-846B-C046C377DCF5}" sibTransId="{4B6B4A7F-E9F9-42F3-8A0A-912CB1F0474A}"/>
    <dgm:cxn modelId="{D020E0A2-8F82-477B-B208-68DCFE0D9DB5}" type="presOf" srcId="{CDB78250-2A44-4DF0-8D78-A1BA7BFB9D48}" destId="{14F3FF3D-80BC-4148-A50C-7C47DA2532F1}" srcOrd="1" destOrd="0" presId="urn:microsoft.com/office/officeart/2005/8/layout/venn2"/>
    <dgm:cxn modelId="{06A8EAA5-7B72-4320-9A88-08CA1E3A8110}" type="presOf" srcId="{AE445646-2C59-4C21-8460-53C3344EE127}" destId="{238BDB35-36D2-41A6-B28B-A2C33455E233}" srcOrd="1" destOrd="0" presId="urn:microsoft.com/office/officeart/2005/8/layout/venn2"/>
    <dgm:cxn modelId="{F1D973A6-96B0-4ED0-BE03-A7E830469F86}" type="presOf" srcId="{380DB8A0-5C61-44E4-A5CB-5DF3B13F9D8E}" destId="{195A0B4C-170C-4DA8-9D8A-3330A77757A8}" srcOrd="0" destOrd="0" presId="urn:microsoft.com/office/officeart/2005/8/layout/venn2"/>
    <dgm:cxn modelId="{1420AEA7-F8EE-4B62-BE89-02BC288F2897}" type="presOf" srcId="{D854C0E6-C7F2-4374-B43D-F0811E9E5C15}" destId="{55153D66-CFCB-411F-A7CC-DBD8DC1DD0B3}" srcOrd="0" destOrd="0" presId="urn:microsoft.com/office/officeart/2005/8/layout/venn2"/>
    <dgm:cxn modelId="{A1346EA8-73BB-4983-8747-2EEE182E1A81}" type="presOf" srcId="{D854C0E6-C7F2-4374-B43D-F0811E9E5C15}" destId="{552D2BA4-A2AB-4077-9DC3-EF03AAF56E3A}" srcOrd="1" destOrd="0" presId="urn:microsoft.com/office/officeart/2005/8/layout/venn2"/>
    <dgm:cxn modelId="{FD4BAFAF-F6E3-4155-8013-0A61C1998381}" srcId="{0735E667-9F4E-44C0-B2AF-247F1282673B}" destId="{D854C0E6-C7F2-4374-B43D-F0811E9E5C15}" srcOrd="2" destOrd="0" parTransId="{F6119FC3-2731-4487-9017-5B42960AD2D9}" sibTransId="{3CCA3D54-2089-4B40-A4FF-623032DBFD91}"/>
    <dgm:cxn modelId="{B5508CCB-2EB3-42E9-9D8D-A3A8C7DA1826}" srcId="{0735E667-9F4E-44C0-B2AF-247F1282673B}" destId="{AE445646-2C59-4C21-8460-53C3344EE127}" srcOrd="0" destOrd="0" parTransId="{EB636F14-C793-48FC-860D-277EE49247F7}" sibTransId="{1DC0EFC6-65D4-4E96-98D1-1C6B2CBC3F07}"/>
    <dgm:cxn modelId="{0A408DD3-27F3-4CF6-85A1-ED3C4F296908}" srcId="{0735E667-9F4E-44C0-B2AF-247F1282673B}" destId="{380DB8A0-5C61-44E4-A5CB-5DF3B13F9D8E}" srcOrd="1" destOrd="0" parTransId="{0BB6B3D3-3FF8-469A-8C44-3AB3834105EF}" sibTransId="{48CEB0DA-5B2E-481F-B251-410D5B15D7C4}"/>
    <dgm:cxn modelId="{9CA082DF-2BD6-411C-90B0-C80061E51C7E}" type="presOf" srcId="{AE445646-2C59-4C21-8460-53C3344EE127}" destId="{FD629031-3625-4F25-95CD-31CE8D53EC92}" srcOrd="0" destOrd="0" presId="urn:microsoft.com/office/officeart/2005/8/layout/venn2"/>
    <dgm:cxn modelId="{CFC9F8FC-6722-46D0-B65E-C43DECC4665B}" type="presOf" srcId="{0735E667-9F4E-44C0-B2AF-247F1282673B}" destId="{4AD0D9BB-049E-4959-8047-5701F69C341E}" srcOrd="0" destOrd="0" presId="urn:microsoft.com/office/officeart/2005/8/layout/venn2"/>
    <dgm:cxn modelId="{CC8A9FD8-0FA2-4542-A3D5-A421666B7FFD}" type="presParOf" srcId="{4AD0D9BB-049E-4959-8047-5701F69C341E}" destId="{F2F015B7-EEB1-421B-90C1-E7A881C29D85}" srcOrd="0" destOrd="0" presId="urn:microsoft.com/office/officeart/2005/8/layout/venn2"/>
    <dgm:cxn modelId="{C0361438-64C7-4E3D-A5B1-AF80A1250030}" type="presParOf" srcId="{F2F015B7-EEB1-421B-90C1-E7A881C29D85}" destId="{FD629031-3625-4F25-95CD-31CE8D53EC92}" srcOrd="0" destOrd="0" presId="urn:microsoft.com/office/officeart/2005/8/layout/venn2"/>
    <dgm:cxn modelId="{30D694FC-66EB-485C-B38B-316E02701D1F}" type="presParOf" srcId="{F2F015B7-EEB1-421B-90C1-E7A881C29D85}" destId="{238BDB35-36D2-41A6-B28B-A2C33455E233}" srcOrd="1" destOrd="0" presId="urn:microsoft.com/office/officeart/2005/8/layout/venn2"/>
    <dgm:cxn modelId="{FE2D264C-1668-4AFB-BDC8-3033297C1998}" type="presParOf" srcId="{4AD0D9BB-049E-4959-8047-5701F69C341E}" destId="{999C8E41-A82E-46ED-AD2D-569875BDD978}" srcOrd="1" destOrd="0" presId="urn:microsoft.com/office/officeart/2005/8/layout/venn2"/>
    <dgm:cxn modelId="{B5E9CAC9-3EC0-4751-90B5-DFF14FDFFF13}" type="presParOf" srcId="{999C8E41-A82E-46ED-AD2D-569875BDD978}" destId="{195A0B4C-170C-4DA8-9D8A-3330A77757A8}" srcOrd="0" destOrd="0" presId="urn:microsoft.com/office/officeart/2005/8/layout/venn2"/>
    <dgm:cxn modelId="{B52995EA-9134-487E-B901-227EA7CDD270}" type="presParOf" srcId="{999C8E41-A82E-46ED-AD2D-569875BDD978}" destId="{8CEBA389-D9FC-48C8-BCAF-B898CF068C71}" srcOrd="1" destOrd="0" presId="urn:microsoft.com/office/officeart/2005/8/layout/venn2"/>
    <dgm:cxn modelId="{F2BCC1CE-20B5-49A7-B6B2-2C9A137F9C93}" type="presParOf" srcId="{4AD0D9BB-049E-4959-8047-5701F69C341E}" destId="{7FE80988-A001-4435-81EF-64136DD0EAE8}" srcOrd="2" destOrd="0" presId="urn:microsoft.com/office/officeart/2005/8/layout/venn2"/>
    <dgm:cxn modelId="{975108F6-4E7A-4961-B0AF-F470A1AAF7C9}" type="presParOf" srcId="{7FE80988-A001-4435-81EF-64136DD0EAE8}" destId="{55153D66-CFCB-411F-A7CC-DBD8DC1DD0B3}" srcOrd="0" destOrd="0" presId="urn:microsoft.com/office/officeart/2005/8/layout/venn2"/>
    <dgm:cxn modelId="{20AF3A75-8D5D-4A86-BA63-2DECE52E058C}" type="presParOf" srcId="{7FE80988-A001-4435-81EF-64136DD0EAE8}" destId="{552D2BA4-A2AB-4077-9DC3-EF03AAF56E3A}" srcOrd="1" destOrd="0" presId="urn:microsoft.com/office/officeart/2005/8/layout/venn2"/>
    <dgm:cxn modelId="{BEC4BBE1-FD9E-47E8-B9A3-96C1EBD0D115}" type="presParOf" srcId="{4AD0D9BB-049E-4959-8047-5701F69C341E}" destId="{CF6EDB01-2AE5-4EDD-8FB9-5B2A5F231308}" srcOrd="3" destOrd="0" presId="urn:microsoft.com/office/officeart/2005/8/layout/venn2"/>
    <dgm:cxn modelId="{34205BF3-81D5-4DEC-8A7A-564AA5E427EF}" type="presParOf" srcId="{CF6EDB01-2AE5-4EDD-8FB9-5B2A5F231308}" destId="{C5F21909-C09D-4D6F-A486-768AB0002BA7}" srcOrd="0" destOrd="0" presId="urn:microsoft.com/office/officeart/2005/8/layout/venn2"/>
    <dgm:cxn modelId="{6A9084D1-A8FC-4630-9ECD-A58AD73CC6EB}" type="presParOf" srcId="{CF6EDB01-2AE5-4EDD-8FB9-5B2A5F231308}" destId="{14F3FF3D-80BC-4148-A50C-7C47DA2532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29031-3625-4F25-95CD-31CE8D53EC92}">
      <dsp:nvSpPr>
        <dsp:cNvPr id="0" name=""/>
        <dsp:cNvSpPr/>
      </dsp:nvSpPr>
      <dsp:spPr>
        <a:xfrm>
          <a:off x="1073826" y="0"/>
          <a:ext cx="4753126" cy="475312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Nation</a:t>
          </a:r>
        </a:p>
      </dsp:txBody>
      <dsp:txXfrm>
        <a:off x="2785901" y="237656"/>
        <a:ext cx="1328974" cy="712968"/>
      </dsp:txXfrm>
    </dsp:sp>
    <dsp:sp modelId="{195A0B4C-170C-4DA8-9D8A-3330A77757A8}">
      <dsp:nvSpPr>
        <dsp:cNvPr id="0" name=""/>
        <dsp:cNvSpPr/>
      </dsp:nvSpPr>
      <dsp:spPr>
        <a:xfrm>
          <a:off x="1549138" y="950625"/>
          <a:ext cx="3802500" cy="380250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114008"/>
                <a:satOff val="-3092"/>
                <a:lumOff val="89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14008"/>
                <a:satOff val="-3092"/>
                <a:lumOff val="89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14008"/>
                <a:satOff val="-3092"/>
                <a:lumOff val="89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</a:p>
      </dsp:txBody>
      <dsp:txXfrm>
        <a:off x="2785901" y="1178775"/>
        <a:ext cx="1328974" cy="684450"/>
      </dsp:txXfrm>
    </dsp:sp>
    <dsp:sp modelId="{55153D66-CFCB-411F-A7CC-DBD8DC1DD0B3}">
      <dsp:nvSpPr>
        <dsp:cNvPr id="0" name=""/>
        <dsp:cNvSpPr/>
      </dsp:nvSpPr>
      <dsp:spPr>
        <a:xfrm>
          <a:off x="2024451" y="1901250"/>
          <a:ext cx="2851875" cy="285187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228017"/>
                <a:satOff val="-6183"/>
                <a:lumOff val="179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28017"/>
                <a:satOff val="-6183"/>
                <a:lumOff val="179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28017"/>
                <a:satOff val="-6183"/>
                <a:lumOff val="179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Family</a:t>
          </a:r>
        </a:p>
      </dsp:txBody>
      <dsp:txXfrm>
        <a:off x="2785901" y="2115141"/>
        <a:ext cx="1328974" cy="641672"/>
      </dsp:txXfrm>
    </dsp:sp>
    <dsp:sp modelId="{C5F21909-C09D-4D6F-A486-768AB0002BA7}">
      <dsp:nvSpPr>
        <dsp:cNvPr id="0" name=""/>
        <dsp:cNvSpPr/>
      </dsp:nvSpPr>
      <dsp:spPr>
        <a:xfrm>
          <a:off x="2499763" y="2851875"/>
          <a:ext cx="1901250" cy="190125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342025"/>
                <a:satOff val="-9275"/>
                <a:lumOff val="268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342025"/>
                <a:satOff val="-9275"/>
                <a:lumOff val="268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342025"/>
                <a:satOff val="-9275"/>
                <a:lumOff val="268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Self</a:t>
          </a:r>
        </a:p>
      </dsp:txBody>
      <dsp:txXfrm>
        <a:off x="2778195" y="3327188"/>
        <a:ext cx="1344387" cy="95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4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2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6/27/2022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6/27/2022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w/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C678-BD07-6249-9BA1-7FE1FE5B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2" y="2106185"/>
            <a:ext cx="8296275" cy="62894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A7363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38C60E-2609-BC44-A6AA-3AB05C8362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472" y="802699"/>
            <a:ext cx="9144000" cy="69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A73635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EE0C7CF-190F-D444-BACC-2DF57BA797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5862" y="2990091"/>
            <a:ext cx="7019925" cy="235267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A73635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176860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3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©Cecil Sveinson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4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3926334"/>
            <a:ext cx="2160001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7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4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4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2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3" y="4683350"/>
            <a:ext cx="2160001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5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7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9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1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2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8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199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2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0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1" y="86715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19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3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©Cecil Sveinson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4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3926334"/>
            <a:ext cx="2160001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7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4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4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2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3" y="4683350"/>
            <a:ext cx="2160001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5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7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9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1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2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57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5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7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9" y="2358093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1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1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©Cecil Sveinson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4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3926334"/>
            <a:ext cx="2160001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7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4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3" y="4683350"/>
            <a:ext cx="2160001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3" y="6053795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2" y="6185904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5" y="6561527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5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6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6/27/2022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6/27/2022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6/27/2022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6/27/2022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6/27/2022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6/27/2022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  <p:sldLayoutId id="2147483677" r:id="rId14"/>
    <p:sldLayoutId id="2147483674" r:id="rId15"/>
    <p:sldLayoutId id="214748367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sv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ecilsveinson@gmail.com" TargetMode="External"/><Relationship Id="rId2" Type="http://schemas.openxmlformats.org/officeDocument/2006/relationships/hyperlink" Target="mailto:Melissa.zaagiidiwin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quamech-utah/2507235410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wwarby/5109439137/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You Can’t Pour From An Empty Vessel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Radical self-care for the Matriarchs who carry our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8A4132-25E0-449D-BAA5-333EBA1C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193" y="3089428"/>
            <a:ext cx="3810000" cy="1291701"/>
          </a:xfrm>
        </p:spPr>
        <p:txBody>
          <a:bodyPr anchor="b">
            <a:noAutofit/>
          </a:bodyPr>
          <a:lstStyle/>
          <a:p>
            <a:pPr algn="ctr"/>
            <a:r>
              <a:rPr lang="en-CA" sz="5000" dirty="0">
                <a:solidFill>
                  <a:schemeClr val="tx1"/>
                </a:solidFill>
              </a:rPr>
              <a:t>What </a:t>
            </a:r>
            <a:br>
              <a:rPr lang="en-CA" sz="5000" dirty="0">
                <a:solidFill>
                  <a:schemeClr val="tx1"/>
                </a:solidFill>
              </a:rPr>
            </a:br>
            <a:r>
              <a:rPr lang="en-CA" sz="5000" dirty="0">
                <a:solidFill>
                  <a:schemeClr val="tx1"/>
                </a:solidFill>
              </a:rPr>
              <a:t>is </a:t>
            </a:r>
            <a:br>
              <a:rPr lang="en-CA" sz="5000" dirty="0">
                <a:solidFill>
                  <a:schemeClr val="tx1"/>
                </a:solidFill>
              </a:rPr>
            </a:br>
            <a:r>
              <a:rPr lang="en-CA" sz="5000" dirty="0">
                <a:solidFill>
                  <a:schemeClr val="tx1"/>
                </a:solidFill>
              </a:rPr>
              <a:t>Healing?</a:t>
            </a:r>
          </a:p>
        </p:txBody>
      </p:sp>
      <p:pic>
        <p:nvPicPr>
          <p:cNvPr id="6" name="Content Placeholder 9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B3642D42-F4C7-4A56-97D4-BC4ED7F9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97" y="685800"/>
            <a:ext cx="556882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>
            <a:extLst>
              <a:ext uri="{FF2B5EF4-FFF2-40B4-BE49-F238E27FC236}">
                <a16:creationId xmlns:a16="http://schemas.microsoft.com/office/drawing/2014/main" id="{34EDD4C1-11ED-40DF-AF0B-83761287B8B1}"/>
              </a:ext>
            </a:extLst>
          </p:cNvPr>
          <p:cNvGrpSpPr>
            <a:grpSpLocks/>
          </p:cNvGrpSpPr>
          <p:nvPr/>
        </p:nvGrpSpPr>
        <p:grpSpPr bwMode="auto">
          <a:xfrm>
            <a:off x="6201531" y="1480148"/>
            <a:ext cx="4606925" cy="4756150"/>
            <a:chOff x="1960" y="1053"/>
            <a:chExt cx="2703" cy="2790"/>
          </a:xfrm>
        </p:grpSpPr>
        <p:graphicFrame>
          <p:nvGraphicFramePr>
            <p:cNvPr id="6" name="Object 4">
              <a:extLst>
                <a:ext uri="{FF2B5EF4-FFF2-40B4-BE49-F238E27FC236}">
                  <a16:creationId xmlns:a16="http://schemas.microsoft.com/office/drawing/2014/main" id="{E473C412-E0EC-4A4D-B6DE-C6B88BAE68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0" y="1053"/>
            <a:ext cx="2703" cy="2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Bitmap Image" r:id="rId3" imgW="2971429" imgH="3067478" progId="PBrush">
                    <p:embed/>
                  </p:oleObj>
                </mc:Choice>
                <mc:Fallback>
                  <p:oleObj name="Bitmap Image" r:id="rId3" imgW="2971429" imgH="3067478" progId="PBrush">
                    <p:embed/>
                    <p:pic>
                      <p:nvPicPr>
                        <p:cNvPr id="6" name="Object 4">
                          <a:extLst>
                            <a:ext uri="{FF2B5EF4-FFF2-40B4-BE49-F238E27FC236}">
                              <a16:creationId xmlns:a16="http://schemas.microsoft.com/office/drawing/2014/main" id="{E473C412-E0EC-4A4D-B6DE-C6B88BAE68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0" y="1053"/>
                          <a:ext cx="2703" cy="2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F7D5CDA7-B780-4418-A4E7-21641DA0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304"/>
              <a:ext cx="72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B641B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itchFamily="18" charset="0"/>
                </a:rPr>
                <a:t>Victim</a:t>
              </a:r>
              <a:endParaRPr lang="en-CA" altLang="en-US" sz="2400" b="1">
                <a:latin typeface="Times New Roman" pitchFamily="18" charset="0"/>
              </a:endParaRP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6D3E6D9F-B49A-407C-B835-B55C9D2C7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880"/>
              <a:ext cx="8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B641B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2010"/>
                  </a:solidFill>
                  <a:latin typeface="Times New Roman" pitchFamily="18" charset="0"/>
                </a:rPr>
                <a:t>Survivor</a:t>
              </a:r>
              <a:endParaRPr lang="en-CA" altLang="en-US" sz="2400" b="1">
                <a:solidFill>
                  <a:srgbClr val="00201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6F53FB4-DA25-4F3C-8A6E-ADC6542FA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304"/>
              <a:ext cx="105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B641B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FFFFFF"/>
                  </a:solidFill>
                  <a:latin typeface="Times New Roman" pitchFamily="18" charset="0"/>
                </a:rPr>
                <a:t>Helper</a:t>
              </a:r>
              <a:endParaRPr lang="en-CA" altLang="en-US" sz="2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88D8B691-95AF-4C1A-BACB-5651A836A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1632"/>
              <a:ext cx="8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B641B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2010"/>
                  </a:solidFill>
                  <a:latin typeface="Times New Roman" pitchFamily="18" charset="0"/>
                </a:rPr>
                <a:t>Healer</a:t>
              </a:r>
              <a:endParaRPr lang="en-CA" altLang="en-US" sz="2400" b="1">
                <a:solidFill>
                  <a:srgbClr val="00201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2D44193A-D627-47F7-B8E3-98BEFDC976A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76801" y="352444"/>
            <a:ext cx="10365374" cy="7437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CA" sz="5000" b="1" dirty="0">
                <a:latin typeface="Helvetica" panose="020B0604020202020204" pitchFamily="34" charset="0"/>
                <a:cs typeface="Helvetica" panose="020B0604020202020204" pitchFamily="34" charset="0"/>
              </a:rPr>
              <a:t>There are Many Levels of Healing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1FA64C3-355A-41C6-80F2-956319A555E0}"/>
              </a:ext>
            </a:extLst>
          </p:cNvPr>
          <p:cNvGraphicFramePr/>
          <p:nvPr>
            <p:extLst/>
          </p:nvPr>
        </p:nvGraphicFramePr>
        <p:xfrm>
          <a:off x="0" y="1454585"/>
          <a:ext cx="6900778" cy="475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018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B408BE-12AE-4435-B613-3B2DC4DE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5F6A9806-B0DB-42CF-9085-6C9708E687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26" y="-1"/>
            <a:ext cx="6978060" cy="67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5E05CF3-6054-494E-8E79-10A1301299B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26194" y="630087"/>
            <a:ext cx="35283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000" b="1" dirty="0">
                <a:latin typeface="Helvetica" panose="020B0604020202020204" pitchFamily="34" charset="0"/>
                <a:cs typeface="Helvetica" panose="020B0604020202020204" pitchFamily="34" charset="0"/>
              </a:rPr>
              <a:t>Healing from Trauma</a:t>
            </a:r>
            <a:endParaRPr lang="en-CA" sz="5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489FB843-A446-42B1-8898-E84DFF23EF50}"/>
              </a:ext>
            </a:extLst>
          </p:cNvPr>
          <p:cNvGrpSpPr>
            <a:grpSpLocks/>
          </p:cNvGrpSpPr>
          <p:nvPr/>
        </p:nvGrpSpPr>
        <p:grpSpPr bwMode="auto">
          <a:xfrm>
            <a:off x="4562914" y="1434357"/>
            <a:ext cx="4134997" cy="4269112"/>
            <a:chOff x="2753" y="1218"/>
            <a:chExt cx="2163" cy="2233"/>
          </a:xfrm>
        </p:grpSpPr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26E29636-EAD1-4B87-9B51-388DFE6A259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753" y="1218"/>
            <a:ext cx="2163" cy="2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Bitmap Image" r:id="rId3" imgW="2377440" imgH="2453760" progId="Paint.Picture">
                    <p:embed/>
                  </p:oleObj>
                </mc:Choice>
                <mc:Fallback>
                  <p:oleObj name="Bitmap Image" r:id="rId3" imgW="2377440" imgH="2453760" progId="Paint.Picture">
                    <p:embed/>
                    <p:pic>
                      <p:nvPicPr>
                        <p:cNvPr id="8" name="Object 4">
                          <a:extLst>
                            <a:ext uri="{FF2B5EF4-FFF2-40B4-BE49-F238E27FC236}">
                              <a16:creationId xmlns:a16="http://schemas.microsoft.com/office/drawing/2014/main" id="{26E29636-EAD1-4B87-9B51-388DFE6A25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3" y="1218"/>
                          <a:ext cx="2163" cy="2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254F2932-06DD-4822-9F54-1ED332193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" y="2271"/>
              <a:ext cx="72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latin typeface="Times New Roman" pitchFamily="18" charset="0"/>
                </a:rPr>
                <a:t>Victim</a:t>
              </a:r>
              <a:endParaRPr lang="en-CA" altLang="en-US" sz="2400" b="1" dirty="0">
                <a:latin typeface="Times New Roman" pitchFamily="18" charset="0"/>
              </a:endParaRP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862C427C-48DC-49DA-A3C0-90A8AFA2D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2945"/>
              <a:ext cx="81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2010"/>
                  </a:solidFill>
                  <a:latin typeface="Times New Roman" pitchFamily="18" charset="0"/>
                </a:rPr>
                <a:t>Survivor</a:t>
              </a:r>
              <a:endParaRPr lang="en-CA" altLang="en-US" sz="2400" b="1" dirty="0">
                <a:solidFill>
                  <a:srgbClr val="00201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9D2205D9-8586-4374-A79A-6825386EC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" y="2264"/>
              <a:ext cx="72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FFFF"/>
                  </a:solidFill>
                  <a:latin typeface="Times New Roman" pitchFamily="18" charset="0"/>
                </a:rPr>
                <a:t>Helper</a:t>
              </a:r>
              <a:endParaRPr lang="en-CA" altLang="en-US" sz="24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330E8391-42EC-478A-A11B-6D3AC391E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1736"/>
              <a:ext cx="81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2010"/>
                  </a:solidFill>
                  <a:latin typeface="Times New Roman" pitchFamily="18" charset="0"/>
                </a:rPr>
                <a:t>Healer</a:t>
              </a:r>
              <a:endParaRPr lang="en-CA" altLang="en-US" sz="2400" b="1" dirty="0">
                <a:solidFill>
                  <a:srgbClr val="00201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C2CAE72-6413-468E-9D21-F30646DAE1B8}"/>
              </a:ext>
            </a:extLst>
          </p:cNvPr>
          <p:cNvSpPr txBox="1"/>
          <p:nvPr/>
        </p:nvSpPr>
        <p:spPr>
          <a:xfrm>
            <a:off x="2528808" y="3096463"/>
            <a:ext cx="2209227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Anger: Focused on preventing similar harm on others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E3F43-B6D6-4F77-A617-DB82216949C6}"/>
              </a:ext>
            </a:extLst>
          </p:cNvPr>
          <p:cNvSpPr txBox="1"/>
          <p:nvPr/>
        </p:nvSpPr>
        <p:spPr>
          <a:xfrm>
            <a:off x="5166649" y="597350"/>
            <a:ext cx="2927526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Anger: Focused on changing or dismantling systems that perpetuate the root causes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E4D4B-123A-486E-A8DD-5D655B080CFC}"/>
              </a:ext>
            </a:extLst>
          </p:cNvPr>
          <p:cNvSpPr txBox="1"/>
          <p:nvPr/>
        </p:nvSpPr>
        <p:spPr>
          <a:xfrm>
            <a:off x="8411157" y="2833964"/>
            <a:ext cx="2422651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Lots of Anger: No focus, can be directed at anyone including themselves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1D840-1C34-4AC7-8157-08F00BDCE11A}"/>
              </a:ext>
            </a:extLst>
          </p:cNvPr>
          <p:cNvSpPr txBox="1"/>
          <p:nvPr/>
        </p:nvSpPr>
        <p:spPr>
          <a:xfrm>
            <a:off x="5634536" y="5451090"/>
            <a:ext cx="2209227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Still Anger: Focus on  person(s)who harmed them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2A8C8-CB45-4372-BC28-4C17C6470A1D}"/>
              </a:ext>
            </a:extLst>
          </p:cNvPr>
          <p:cNvSpPr txBox="1"/>
          <p:nvPr/>
        </p:nvSpPr>
        <p:spPr>
          <a:xfrm>
            <a:off x="8393943" y="5170268"/>
            <a:ext cx="2338074" cy="923330"/>
          </a:xfrm>
          <a:prstGeom prst="rect">
            <a:avLst/>
          </a:prstGeom>
          <a:solidFill>
            <a:srgbClr val="99363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Caregiver at risk due to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smoldering anger</a:t>
            </a: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8D5272-0E4A-4338-8A9A-BB765EAC8413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9562980" y="3977118"/>
            <a:ext cx="0" cy="1193150"/>
          </a:xfrm>
          <a:prstGeom prst="straightConnector1">
            <a:avLst/>
          </a:prstGeom>
          <a:ln w="50800">
            <a:solidFill>
              <a:srgbClr val="993635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6F40CC-08E2-45DF-9B62-EBDA63F053F6}"/>
              </a:ext>
            </a:extLst>
          </p:cNvPr>
          <p:cNvCxnSpPr>
            <a:cxnSpLocks/>
          </p:cNvCxnSpPr>
          <p:nvPr/>
        </p:nvCxnSpPr>
        <p:spPr>
          <a:xfrm flipH="1">
            <a:off x="7677175" y="5604663"/>
            <a:ext cx="718982" cy="0"/>
          </a:xfrm>
          <a:prstGeom prst="straightConnector1">
            <a:avLst/>
          </a:prstGeom>
          <a:ln w="50800">
            <a:solidFill>
              <a:srgbClr val="993635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5AF70-B077-4E37-856E-864DBB4A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5E5DD5-9B73-4B02-87C0-12A942A8B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2" y="113383"/>
            <a:ext cx="8855978" cy="6641984"/>
          </a:xfrm>
        </p:spPr>
      </p:pic>
    </p:spTree>
    <p:extLst>
      <p:ext uri="{BB962C8B-B14F-4D97-AF65-F5344CB8AC3E}">
        <p14:creationId xmlns:p14="http://schemas.microsoft.com/office/powerpoint/2010/main" val="25447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52A796-68FD-4F72-B512-9A6C95998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Factors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45319C-86F1-4261-A619-54E4AEDE0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Things that empty your vessel</a:t>
            </a:r>
          </a:p>
        </p:txBody>
      </p:sp>
    </p:spTree>
    <p:extLst>
      <p:ext uri="{BB962C8B-B14F-4D97-AF65-F5344CB8AC3E}">
        <p14:creationId xmlns:p14="http://schemas.microsoft.com/office/powerpoint/2010/main" val="7964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C7038-406C-4974-9BA3-02B14E014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164B4F">
                    <a:lumMod val="75000"/>
                    <a:lumOff val="25000"/>
                  </a:srgbClr>
                </a:solidFill>
                <a:latin typeface="Euphemia"/>
              </a:rPr>
              <a:t>©Cecil Sveinson</a:t>
            </a:r>
            <a:endParaRPr lang="en-US" dirty="0">
              <a:solidFill>
                <a:srgbClr val="164B4F">
                  <a:lumMod val="75000"/>
                  <a:lumOff val="25000"/>
                </a:srgbClr>
              </a:solidFill>
              <a:latin typeface="Euphemi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954" y="4688112"/>
            <a:ext cx="2160025" cy="12611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Inadequate education coupled with racism means fewer job opportunities. Successful programs do not receive sustainable funding.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825" y="4688112"/>
            <a:ext cx="2160025" cy="1333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Inadequate funding means a shortage of houses and leadership trying to make do with less. Urban migration = culture shock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4696" y="4683647"/>
            <a:ext cx="2237689" cy="1045143"/>
          </a:xfrm>
        </p:spPr>
        <p:txBody>
          <a:bodyPr>
            <a:noAutofit/>
          </a:bodyPr>
          <a:lstStyle/>
          <a:p>
            <a:r>
              <a:rPr lang="en-US" sz="1500" dirty="0"/>
              <a:t>Poverty = poor health however few access due to historical mistrust re: involuntary sterilizations, drug testing, birth alerts, etc.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8568" y="4688112"/>
            <a:ext cx="2159438" cy="154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People committing property/survival offences jailed. Do not receive adequate representation. Do not get bail. Jail leads to exposure to a broader criminal element.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962" y="3789040"/>
            <a:ext cx="2592288" cy="654794"/>
          </a:xfrm>
        </p:spPr>
        <p:txBody>
          <a:bodyPr>
            <a:noAutofit/>
          </a:bodyPr>
          <a:lstStyle/>
          <a:p>
            <a:r>
              <a:rPr lang="en-US" dirty="0"/>
              <a:t>Intergenerational Trauma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624" y="3789040"/>
            <a:ext cx="2160024" cy="504000"/>
          </a:xfrm>
        </p:spPr>
        <p:txBody>
          <a:bodyPr>
            <a:normAutofit/>
          </a:bodyPr>
          <a:lstStyle/>
          <a:p>
            <a:r>
              <a:rPr lang="en-US" dirty="0"/>
              <a:t>Poverty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8104" y="3789040"/>
            <a:ext cx="2160025" cy="504000"/>
          </a:xfrm>
        </p:spPr>
        <p:txBody>
          <a:bodyPr>
            <a:noAutofit/>
          </a:bodyPr>
          <a:lstStyle/>
          <a:p>
            <a:r>
              <a:rPr lang="en-US" dirty="0"/>
              <a:t>Inadequate Housing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0352" y="3789040"/>
            <a:ext cx="2160024" cy="504000"/>
          </a:xfrm>
        </p:spPr>
        <p:txBody>
          <a:bodyPr>
            <a:normAutofit/>
          </a:bodyPr>
          <a:lstStyle/>
          <a:p>
            <a:r>
              <a:rPr lang="en-US" dirty="0"/>
              <a:t>Health Crisis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08568" y="3789040"/>
            <a:ext cx="2392089" cy="504000"/>
          </a:xfrm>
        </p:spPr>
        <p:txBody>
          <a:bodyPr>
            <a:noAutofit/>
          </a:bodyPr>
          <a:lstStyle/>
          <a:p>
            <a:r>
              <a:rPr lang="en-US" dirty="0"/>
              <a:t>Over Incarceration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179" y="4683350"/>
            <a:ext cx="2159438" cy="159868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Repeated generations suffering from abuse means trauma becomes encoded in our DNA.                </a:t>
            </a:r>
          </a:p>
          <a:p>
            <a:r>
              <a:rPr lang="en-US" dirty="0"/>
              <a:t>We come to prefer strife over happiness. We self sabotage.</a:t>
            </a:r>
          </a:p>
          <a:p>
            <a:endParaRPr lang="en-US" dirty="0"/>
          </a:p>
        </p:txBody>
      </p:sp>
      <p:pic>
        <p:nvPicPr>
          <p:cNvPr id="67" name="Picture Placeholder 66" descr="Group of people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8035" y="2165176"/>
            <a:ext cx="1191817" cy="1191817"/>
          </a:xfrm>
        </p:spPr>
      </p:pic>
      <p:pic>
        <p:nvPicPr>
          <p:cNvPr id="161" name="Picture Placeholder 160" descr="House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11442" y="2411144"/>
            <a:ext cx="854075" cy="854075"/>
          </a:xfrm>
        </p:spPr>
      </p:pic>
      <p:pic>
        <p:nvPicPr>
          <p:cNvPr id="163" name="Picture Placeholder 162" descr="Hospital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92900" y="2358093"/>
            <a:ext cx="854075" cy="854075"/>
          </a:xfrm>
        </p:spPr>
      </p:pic>
      <p:pic>
        <p:nvPicPr>
          <p:cNvPr id="165" name="Picture Placeholder 164" descr="Handcuffs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195630" y="2438060"/>
            <a:ext cx="854075" cy="854075"/>
          </a:xfrm>
        </p:spPr>
      </p:pic>
      <p:pic>
        <p:nvPicPr>
          <p:cNvPr id="15" name="Graphic 14" descr="Dollar">
            <a:extLst>
              <a:ext uri="{FF2B5EF4-FFF2-40B4-BE49-F238E27FC236}">
                <a16:creationId xmlns:a16="http://schemas.microsoft.com/office/drawing/2014/main" id="{9DDACF8F-F7CA-44D4-8E15-ECED51B2CB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293319" y="2248228"/>
            <a:ext cx="1106596" cy="1106596"/>
          </a:xfrm>
          <a:prstGeom prst="rect">
            <a:avLst/>
          </a:prstGeom>
        </p:spPr>
      </p:pic>
      <p:sp>
        <p:nvSpPr>
          <p:cNvPr id="19" name="Plus Sign 18">
            <a:extLst>
              <a:ext uri="{FF2B5EF4-FFF2-40B4-BE49-F238E27FC236}">
                <a16:creationId xmlns:a16="http://schemas.microsoft.com/office/drawing/2014/main" id="{5AF09C25-8957-4A86-8B61-8ABAA36FE2C2}"/>
              </a:ext>
            </a:extLst>
          </p:cNvPr>
          <p:cNvSpPr/>
          <p:nvPr/>
        </p:nvSpPr>
        <p:spPr>
          <a:xfrm>
            <a:off x="2351585" y="2564904"/>
            <a:ext cx="55066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66CACA68-7870-4992-B2C9-4008AD99E55E}"/>
              </a:ext>
            </a:extLst>
          </p:cNvPr>
          <p:cNvSpPr/>
          <p:nvPr/>
        </p:nvSpPr>
        <p:spPr>
          <a:xfrm>
            <a:off x="6960097" y="2564904"/>
            <a:ext cx="55066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360EB650-E481-40C7-BB24-F725FB3DD618}"/>
              </a:ext>
            </a:extLst>
          </p:cNvPr>
          <p:cNvSpPr/>
          <p:nvPr/>
        </p:nvSpPr>
        <p:spPr>
          <a:xfrm>
            <a:off x="4655841" y="2564904"/>
            <a:ext cx="55066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29ACFFE7-153D-4E03-A980-0F9ECDBC41CA}"/>
              </a:ext>
            </a:extLst>
          </p:cNvPr>
          <p:cNvSpPr/>
          <p:nvPr/>
        </p:nvSpPr>
        <p:spPr>
          <a:xfrm>
            <a:off x="9264353" y="2564904"/>
            <a:ext cx="55066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AEF86F7F-99EB-490F-9883-E273E0EA241D}"/>
              </a:ext>
            </a:extLst>
          </p:cNvPr>
          <p:cNvSpPr/>
          <p:nvPr/>
        </p:nvSpPr>
        <p:spPr>
          <a:xfrm rot="16200000">
            <a:off x="10519144" y="1351971"/>
            <a:ext cx="2172401" cy="8538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F4C250-00B1-4447-BAC3-851B52803339}"/>
              </a:ext>
            </a:extLst>
          </p:cNvPr>
          <p:cNvSpPr/>
          <p:nvPr/>
        </p:nvSpPr>
        <p:spPr>
          <a:xfrm>
            <a:off x="8824604" y="202946"/>
            <a:ext cx="1591876" cy="155592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pic>
        <p:nvPicPr>
          <p:cNvPr id="24" name="Graphic 23" descr="Woman with baby">
            <a:extLst>
              <a:ext uri="{FF2B5EF4-FFF2-40B4-BE49-F238E27FC236}">
                <a16:creationId xmlns:a16="http://schemas.microsoft.com/office/drawing/2014/main" id="{EA2925E7-23BE-4ED1-A3F1-48B49A6FFB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48329" y="371566"/>
            <a:ext cx="1185227" cy="1185227"/>
          </a:xfrm>
          <a:prstGeom prst="rect">
            <a:avLst/>
          </a:prstGeom>
        </p:spPr>
      </p:pic>
      <p:sp>
        <p:nvSpPr>
          <p:cNvPr id="28" name="Equals 27">
            <a:extLst>
              <a:ext uri="{FF2B5EF4-FFF2-40B4-BE49-F238E27FC236}">
                <a16:creationId xmlns:a16="http://schemas.microsoft.com/office/drawing/2014/main" id="{A9C7FE8B-2F2F-40A6-A058-295C495FF690}"/>
              </a:ext>
            </a:extLst>
          </p:cNvPr>
          <p:cNvSpPr/>
          <p:nvPr/>
        </p:nvSpPr>
        <p:spPr>
          <a:xfrm>
            <a:off x="10488488" y="575968"/>
            <a:ext cx="720080" cy="6927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329143C-9058-438F-AFF4-C819EACB863B}"/>
              </a:ext>
            </a:extLst>
          </p:cNvPr>
          <p:cNvSpPr txBox="1">
            <a:spLocks/>
          </p:cNvSpPr>
          <p:nvPr/>
        </p:nvSpPr>
        <p:spPr>
          <a:xfrm>
            <a:off x="6265922" y="548680"/>
            <a:ext cx="2494374" cy="65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uphemia"/>
              </a:rPr>
              <a:t>Breakdown in Families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36D3CF16-230E-49F0-ADF7-FE08E97149B8}"/>
              </a:ext>
            </a:extLst>
          </p:cNvPr>
          <p:cNvSpPr txBox="1">
            <a:spLocks/>
          </p:cNvSpPr>
          <p:nvPr/>
        </p:nvSpPr>
        <p:spPr>
          <a:xfrm>
            <a:off x="2927648" y="188640"/>
            <a:ext cx="3672408" cy="1598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uphemia"/>
              </a:rPr>
              <a:t>Child apprehensions, teen pregnancies, single female parents, discriminatory policies.          Child raised outside of family, community, nation = loss of identity</a:t>
            </a:r>
          </a:p>
          <a:p>
            <a:endParaRPr lang="en-US" dirty="0">
              <a:solidFill>
                <a:srgbClr val="164B4F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9919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9" grpId="0" build="p"/>
      <p:bldP spid="10" grpId="0" build="p"/>
      <p:bldP spid="11" grpId="0" build="p"/>
      <p:bldP spid="12" grpId="0" build="p"/>
      <p:bldP spid="19" grpId="0" animBg="1"/>
      <p:bldP spid="25" grpId="0" animBg="1"/>
      <p:bldP spid="26" grpId="0" animBg="1"/>
      <p:bldP spid="27" grpId="0" animBg="1"/>
      <p:bldP spid="21" grpId="0" animBg="1"/>
      <p:bldP spid="22" grpId="0" animBg="1"/>
      <p:bldP spid="28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76" y="1052784"/>
            <a:ext cx="2854213" cy="432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 for Indigenous Agencies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4E5E1-A855-4BE8-B56E-D2061FFA0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89" y="6560191"/>
            <a:ext cx="7975134" cy="192947"/>
          </a:xfrm>
        </p:spPr>
        <p:txBody>
          <a:bodyPr/>
          <a:lstStyle/>
          <a:p>
            <a:r>
              <a:rPr lang="en-US" dirty="0">
                <a:solidFill>
                  <a:srgbClr val="164B4F">
                    <a:lumMod val="75000"/>
                    <a:lumOff val="25000"/>
                  </a:srgbClr>
                </a:solidFill>
                <a:latin typeface="Euphemia"/>
              </a:rPr>
              <a:t>©Cecil Sveinson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49192" y="4941168"/>
            <a:ext cx="2449395" cy="1353590"/>
          </a:xfrm>
        </p:spPr>
        <p:txBody>
          <a:bodyPr>
            <a:noAutofit/>
          </a:bodyPr>
          <a:lstStyle/>
          <a:p>
            <a:r>
              <a:rPr lang="en-US" sz="1500" dirty="0"/>
              <a:t>Indigenous staff may have appropriate education or experience for position, but some may not understand respectful workplace laws, have poor boundaries and poor work ethics.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825" y="4904136"/>
            <a:ext cx="2293773" cy="2125264"/>
          </a:xfrm>
        </p:spPr>
        <p:txBody>
          <a:bodyPr>
            <a:noAutofit/>
          </a:bodyPr>
          <a:lstStyle/>
          <a:p>
            <a:r>
              <a:rPr lang="en-US" sz="1400" dirty="0"/>
              <a:t>Although the community &amp; leadership may prefer exclusively Indigenous staff, the reality is that there is not enough qualified folks to fill demand.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4696" y="4941169"/>
            <a:ext cx="2237689" cy="1045143"/>
          </a:xfrm>
        </p:spPr>
        <p:txBody>
          <a:bodyPr>
            <a:noAutofit/>
          </a:bodyPr>
          <a:lstStyle/>
          <a:p>
            <a:r>
              <a:rPr lang="en-US" sz="1500" dirty="0"/>
              <a:t>Non-Indigenous staff not adequately trained in Indigenous worldview &amp; communication. Worse yet, do not want to do any examination of their own privilege. Paternalism</a:t>
            </a: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8567" y="4976144"/>
            <a:ext cx="2513525" cy="1678910"/>
          </a:xfrm>
        </p:spPr>
        <p:txBody>
          <a:bodyPr>
            <a:noAutofit/>
          </a:bodyPr>
          <a:lstStyle/>
          <a:p>
            <a:r>
              <a:rPr lang="en-US" sz="1500" dirty="0"/>
              <a:t>Lack of leadership training, breakdowns in communications, unfamiliar with disciplinary documentation, no training budget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1343" y="3789040"/>
            <a:ext cx="2566383" cy="654794"/>
          </a:xfrm>
        </p:spPr>
        <p:txBody>
          <a:bodyPr>
            <a:noAutofit/>
          </a:bodyPr>
          <a:lstStyle/>
          <a:p>
            <a:r>
              <a:rPr lang="en-US" dirty="0"/>
              <a:t>Employees with Intergenerational Trauma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624" y="3789040"/>
            <a:ext cx="2376479" cy="504000"/>
          </a:xfrm>
        </p:spPr>
        <p:txBody>
          <a:bodyPr>
            <a:noAutofit/>
          </a:bodyPr>
          <a:lstStyle/>
          <a:p>
            <a:r>
              <a:rPr lang="en-US" dirty="0"/>
              <a:t>Inadequate Screening &amp; Training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8104" y="3789040"/>
            <a:ext cx="2160025" cy="504000"/>
          </a:xfrm>
        </p:spPr>
        <p:txBody>
          <a:bodyPr>
            <a:noAutofit/>
          </a:bodyPr>
          <a:lstStyle/>
          <a:p>
            <a:r>
              <a:rPr lang="en-US" dirty="0"/>
              <a:t>Non-Indigenous Staff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0352" y="3789040"/>
            <a:ext cx="2160024" cy="784446"/>
          </a:xfrm>
        </p:spPr>
        <p:txBody>
          <a:bodyPr>
            <a:noAutofit/>
          </a:bodyPr>
          <a:lstStyle/>
          <a:p>
            <a:r>
              <a:rPr lang="en-US" dirty="0"/>
              <a:t>Inadequate Screening &amp;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08568" y="3789040"/>
            <a:ext cx="2392089" cy="504000"/>
          </a:xfrm>
        </p:spPr>
        <p:txBody>
          <a:bodyPr>
            <a:noAutofit/>
          </a:bodyPr>
          <a:lstStyle/>
          <a:p>
            <a:r>
              <a:rPr lang="en-US" dirty="0"/>
              <a:t>Inadequate Managerial Responses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569" y="4926662"/>
            <a:ext cx="2159438" cy="1598682"/>
          </a:xfrm>
        </p:spPr>
        <p:txBody>
          <a:bodyPr>
            <a:normAutofit fontScale="92500"/>
          </a:bodyPr>
          <a:lstStyle/>
          <a:p>
            <a:r>
              <a:rPr lang="en-US" dirty="0"/>
              <a:t>Indigenous employees will be at differing levels of recognition of the effects of this trauma and may or may not be actively involved in healing.</a:t>
            </a:r>
          </a:p>
        </p:txBody>
      </p:sp>
      <p:pic>
        <p:nvPicPr>
          <p:cNvPr id="67" name="Picture Placeholder 66" descr="Group of people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1425" y="2165176"/>
            <a:ext cx="1191817" cy="1191817"/>
          </a:xfrm>
        </p:spPr>
      </p:pic>
      <p:pic>
        <p:nvPicPr>
          <p:cNvPr id="37" name="Picture Placeholder 36" descr="A picture containing weapon, window&#10;&#10;Description automatically generated">
            <a:extLst>
              <a:ext uri="{FF2B5EF4-FFF2-40B4-BE49-F238E27FC236}">
                <a16:creationId xmlns:a16="http://schemas.microsoft.com/office/drawing/2014/main" id="{91CC5E20-D8DA-4837-A8D7-9BCB1FA6171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004" y="2479539"/>
            <a:ext cx="854075" cy="854075"/>
          </a:xfrm>
        </p:spPr>
      </p:pic>
      <p:pic>
        <p:nvPicPr>
          <p:cNvPr id="163" name="Picture Placeholder 162" descr="Teacher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426955" y="2388841"/>
            <a:ext cx="854075" cy="854075"/>
          </a:xfrm>
        </p:spPr>
      </p:pic>
      <p:pic>
        <p:nvPicPr>
          <p:cNvPr id="165" name="Picture Placeholder 164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3556" y="2498539"/>
            <a:ext cx="854075" cy="854075"/>
          </a:xfrm>
          <a:solidFill>
            <a:schemeClr val="tx1"/>
          </a:solidFill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9DDACF8F-F7CA-44D4-8E15-ECED51B2C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12792" y="2322404"/>
            <a:ext cx="1106596" cy="1106596"/>
          </a:xfrm>
          <a:prstGeom prst="rect">
            <a:avLst/>
          </a:prstGeom>
        </p:spPr>
      </p:pic>
      <p:sp>
        <p:nvSpPr>
          <p:cNvPr id="19" name="Plus Sign 18">
            <a:extLst>
              <a:ext uri="{FF2B5EF4-FFF2-40B4-BE49-F238E27FC236}">
                <a16:creationId xmlns:a16="http://schemas.microsoft.com/office/drawing/2014/main" id="{5AF09C25-8957-4A86-8B61-8ABAA36FE2C2}"/>
              </a:ext>
            </a:extLst>
          </p:cNvPr>
          <p:cNvSpPr/>
          <p:nvPr/>
        </p:nvSpPr>
        <p:spPr>
          <a:xfrm>
            <a:off x="2351585" y="2564904"/>
            <a:ext cx="55066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66CACA68-7870-4992-B2C9-4008AD99E55E}"/>
              </a:ext>
            </a:extLst>
          </p:cNvPr>
          <p:cNvSpPr/>
          <p:nvPr/>
        </p:nvSpPr>
        <p:spPr>
          <a:xfrm>
            <a:off x="6960097" y="2564904"/>
            <a:ext cx="55066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360EB650-E481-40C7-BB24-F725FB3DD618}"/>
              </a:ext>
            </a:extLst>
          </p:cNvPr>
          <p:cNvSpPr/>
          <p:nvPr/>
        </p:nvSpPr>
        <p:spPr>
          <a:xfrm>
            <a:off x="4655841" y="2564904"/>
            <a:ext cx="55066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29ACFFE7-153D-4E03-A980-0F9ECDBC41CA}"/>
              </a:ext>
            </a:extLst>
          </p:cNvPr>
          <p:cNvSpPr/>
          <p:nvPr/>
        </p:nvSpPr>
        <p:spPr>
          <a:xfrm>
            <a:off x="9264353" y="2564904"/>
            <a:ext cx="55066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AEF86F7F-99EB-490F-9883-E273E0EA241D}"/>
              </a:ext>
            </a:extLst>
          </p:cNvPr>
          <p:cNvSpPr/>
          <p:nvPr/>
        </p:nvSpPr>
        <p:spPr>
          <a:xfrm rot="16200000">
            <a:off x="10519144" y="1351971"/>
            <a:ext cx="2172401" cy="8538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F4C250-00B1-4447-BAC3-851B52803339}"/>
              </a:ext>
            </a:extLst>
          </p:cNvPr>
          <p:cNvSpPr/>
          <p:nvPr/>
        </p:nvSpPr>
        <p:spPr>
          <a:xfrm>
            <a:off x="8824604" y="202946"/>
            <a:ext cx="1591876" cy="155592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  <a:latin typeface="Euphemia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A2925E7-23BE-4ED1-A3F1-48B49A6FFB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329" y="410918"/>
            <a:ext cx="1185227" cy="1106520"/>
          </a:xfrm>
          <a:prstGeom prst="rect">
            <a:avLst/>
          </a:prstGeom>
        </p:spPr>
      </p:pic>
      <p:sp>
        <p:nvSpPr>
          <p:cNvPr id="28" name="Equals 27">
            <a:extLst>
              <a:ext uri="{FF2B5EF4-FFF2-40B4-BE49-F238E27FC236}">
                <a16:creationId xmlns:a16="http://schemas.microsoft.com/office/drawing/2014/main" id="{A9C7FE8B-2F2F-40A6-A058-295C495FF690}"/>
              </a:ext>
            </a:extLst>
          </p:cNvPr>
          <p:cNvSpPr/>
          <p:nvPr/>
        </p:nvSpPr>
        <p:spPr>
          <a:xfrm>
            <a:off x="10488488" y="575968"/>
            <a:ext cx="720080" cy="6927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329143C-9058-438F-AFF4-C819EACB863B}"/>
              </a:ext>
            </a:extLst>
          </p:cNvPr>
          <p:cNvSpPr txBox="1">
            <a:spLocks/>
          </p:cNvSpPr>
          <p:nvPr/>
        </p:nvSpPr>
        <p:spPr>
          <a:xfrm>
            <a:off x="7295244" y="469950"/>
            <a:ext cx="1825092" cy="65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uphemia"/>
              </a:rPr>
              <a:t>Poor Morale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36D3CF16-230E-49F0-ADF7-FE08E97149B8}"/>
              </a:ext>
            </a:extLst>
          </p:cNvPr>
          <p:cNvSpPr txBox="1">
            <a:spLocks/>
          </p:cNvSpPr>
          <p:nvPr/>
        </p:nvSpPr>
        <p:spPr>
          <a:xfrm>
            <a:off x="3143672" y="188640"/>
            <a:ext cx="4464496" cy="1598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uphemia"/>
              </a:rPr>
              <a:t>Increased employee absence from the workplace, high turnover of staff, employees doing the bare minimum</a:t>
            </a:r>
          </a:p>
          <a:p>
            <a:r>
              <a:rPr lang="en-US" dirty="0">
                <a:latin typeface="Euphemia"/>
              </a:rPr>
              <a:t>VICARIOUS TRAUMA (Burnout)</a:t>
            </a:r>
          </a:p>
          <a:p>
            <a:r>
              <a:rPr lang="en-US" dirty="0">
                <a:latin typeface="Euphemia"/>
              </a:rPr>
              <a:t>LATERAL VIOLENCE</a:t>
            </a:r>
            <a:endParaRPr lang="en-US" dirty="0">
              <a:solidFill>
                <a:srgbClr val="164B4F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3614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9" grpId="0" animBg="1"/>
      <p:bldP spid="25" grpId="0" animBg="1"/>
      <p:bldP spid="26" grpId="0" animBg="1"/>
      <p:bldP spid="27" grpId="0" animBg="1"/>
      <p:bldP spid="21" grpId="0" animBg="1"/>
      <p:bldP spid="28" grpId="0" animBg="1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235874-7763-433D-A477-71B63E06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Vicarious trauma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7842EC-AD25-477C-900D-1052F06AF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occupational challenge for people working and volunteering in the fields of victim services, law enforcement, emergency medical services, fire services, and </a:t>
            </a:r>
            <a:r>
              <a:rPr lang="en-US" sz="3600" u="sng" dirty="0"/>
              <a:t>other allied professions</a:t>
            </a:r>
            <a:r>
              <a:rPr lang="en-US" sz="3600" dirty="0"/>
              <a:t>, due to their continuous exposure to victims of trauma and violence.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6FEFDA-5751-43EC-9641-453938C1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64B4F">
                    <a:lumMod val="90000"/>
                    <a:lumOff val="10000"/>
                  </a:srgbClr>
                </a:solidFill>
                <a:latin typeface="Euphemia"/>
              </a:rPr>
              <a:t>©Cecil Sveinson</a:t>
            </a:r>
          </a:p>
        </p:txBody>
      </p:sp>
    </p:spTree>
    <p:extLst>
      <p:ext uri="{BB962C8B-B14F-4D97-AF65-F5344CB8AC3E}">
        <p14:creationId xmlns:p14="http://schemas.microsoft.com/office/powerpoint/2010/main" val="29079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235874-7763-433D-A477-71B63E06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Vicarious trauma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7842EC-AD25-477C-900D-1052F06A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9465578" cy="4391524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sz="3200" dirty="0"/>
              <a:t>This work-related trauma exposure can occur from such experiences as</a:t>
            </a:r>
          </a:p>
          <a:p>
            <a:r>
              <a:rPr lang="en-US" sz="3200" dirty="0"/>
              <a:t>listening to individual clients recount their victimization</a:t>
            </a:r>
          </a:p>
          <a:p>
            <a:r>
              <a:rPr lang="en-US" sz="3200" dirty="0"/>
              <a:t>looking at videos of exploited children</a:t>
            </a:r>
          </a:p>
          <a:p>
            <a:r>
              <a:rPr lang="en-US" sz="3200" dirty="0"/>
              <a:t>reviewing case files</a:t>
            </a:r>
          </a:p>
          <a:p>
            <a:r>
              <a:rPr lang="en-US" sz="3200" dirty="0"/>
              <a:t>hearing about or responding to the aftermath of violence and other traumatic events day after day</a:t>
            </a:r>
          </a:p>
          <a:p>
            <a:r>
              <a:rPr lang="en-US" sz="3200" dirty="0"/>
              <a:t>responding to mass violence incidents that have resulted in numerous injuries and deaths.</a:t>
            </a:r>
            <a:endParaRPr lang="en-CA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6FEFDA-5751-43EC-9641-453938C1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64B4F">
                    <a:lumMod val="90000"/>
                    <a:lumOff val="10000"/>
                  </a:srgbClr>
                </a:solidFill>
                <a:latin typeface="Euphemia"/>
              </a:rPr>
              <a:t>©Cecil Sveinson</a:t>
            </a:r>
          </a:p>
        </p:txBody>
      </p:sp>
    </p:spTree>
    <p:extLst>
      <p:ext uri="{BB962C8B-B14F-4D97-AF65-F5344CB8AC3E}">
        <p14:creationId xmlns:p14="http://schemas.microsoft.com/office/powerpoint/2010/main" val="22965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E76-53EA-4A45-B1B8-B4256BF8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69D73-D2E8-48B3-A0CB-D5A1D5075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43" y="163715"/>
            <a:ext cx="6668549" cy="6668549"/>
          </a:xfrm>
        </p:spPr>
      </p:pic>
    </p:spTree>
    <p:extLst>
      <p:ext uri="{BB962C8B-B14F-4D97-AF65-F5344CB8AC3E}">
        <p14:creationId xmlns:p14="http://schemas.microsoft.com/office/powerpoint/2010/main" val="22079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5566" y="3517901"/>
            <a:ext cx="6010434" cy="1409700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/>
          <a:p>
            <a:r>
              <a:rPr lang="en-CA" dirty="0"/>
              <a:t>Long Term Effects of VT/STS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588AB09E-5C08-4A9A-9D93-5B7A95EE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66" y="4927602"/>
            <a:ext cx="6010434" cy="184574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CA"/>
              <a:t>Over time, repeated exposure to difficult content can have a negative impact on our functioning and overall mental health, and it is important to develop a sense of our individual warning signs and develop tools to mitigate these negative effects.</a:t>
            </a:r>
            <a:endParaRPr lang="en-CA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1441" b="2"/>
          <a:stretch/>
        </p:blipFill>
        <p:spPr bwMode="auto">
          <a:xfrm>
            <a:off x="85567" y="86716"/>
            <a:ext cx="6007720" cy="3431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Symptoms of VT/STS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Exhaustion</a:t>
            </a:r>
          </a:p>
          <a:p>
            <a:r>
              <a:rPr lang="en-CA" dirty="0"/>
              <a:t>Insomnia</a:t>
            </a:r>
          </a:p>
          <a:p>
            <a:r>
              <a:rPr lang="en-CA" dirty="0"/>
              <a:t>Headaches</a:t>
            </a:r>
          </a:p>
          <a:p>
            <a:r>
              <a:rPr lang="en-CA" dirty="0"/>
              <a:t>Increased susceptibility to illness</a:t>
            </a:r>
          </a:p>
          <a:p>
            <a:r>
              <a:rPr lang="en-CA" dirty="0"/>
              <a:t>Sore back and neck</a:t>
            </a:r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Irritable bowel, GI distress</a:t>
            </a:r>
          </a:p>
          <a:p>
            <a:r>
              <a:rPr lang="en-CA" dirty="0"/>
              <a:t>Rashes, breakouts</a:t>
            </a:r>
          </a:p>
          <a:p>
            <a:r>
              <a:rPr lang="en-CA" dirty="0"/>
              <a:t>Grinding your teeth at night</a:t>
            </a:r>
          </a:p>
          <a:p>
            <a:r>
              <a:rPr lang="en-CA" dirty="0"/>
              <a:t>Heart palpitations</a:t>
            </a:r>
          </a:p>
          <a:p>
            <a:r>
              <a:rPr lang="en-CA" dirty="0"/>
              <a:t>Hypochondria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648E2-C1A4-4B46-A888-F2A971B2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©Cecil Sveinson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4038600"/>
            <a:ext cx="5534563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0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Behavioural Symptoms of VT/STS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4007" y="1904999"/>
            <a:ext cx="5309113" cy="4495801"/>
          </a:xfrm>
        </p:spPr>
        <p:txBody>
          <a:bodyPr>
            <a:normAutofit fontScale="47500" lnSpcReduction="20000"/>
          </a:bodyPr>
          <a:lstStyle/>
          <a:p>
            <a:r>
              <a:rPr lang="en-CA" sz="3300" dirty="0"/>
              <a:t>Increased use of alcohol and drugs</a:t>
            </a:r>
          </a:p>
          <a:p>
            <a:r>
              <a:rPr lang="en-CA" sz="3300" dirty="0"/>
              <a:t>Anger and Irritability at home and/or at work</a:t>
            </a:r>
          </a:p>
          <a:p>
            <a:r>
              <a:rPr lang="en-CA" sz="3300" dirty="0"/>
              <a:t>Avoidance of clients/patients</a:t>
            </a:r>
          </a:p>
          <a:p>
            <a:r>
              <a:rPr lang="en-CA" sz="3300" dirty="0"/>
              <a:t>Watching excessive amounts of TV/Netflix at night</a:t>
            </a:r>
          </a:p>
          <a:p>
            <a:r>
              <a:rPr lang="en-CA" sz="3300" dirty="0"/>
              <a:t>Consuming high trauma media as entertainment</a:t>
            </a:r>
          </a:p>
          <a:p>
            <a:r>
              <a:rPr lang="en-CA" sz="3300" dirty="0"/>
              <a:t>Not returning phone calls at work and/or at home</a:t>
            </a:r>
          </a:p>
          <a:p>
            <a:r>
              <a:rPr lang="en-CA" sz="3300" dirty="0"/>
              <a:t>Avoiding colleagues and staff gatherings</a:t>
            </a:r>
          </a:p>
          <a:p>
            <a:r>
              <a:rPr lang="en-CA" sz="3300" dirty="0"/>
              <a:t>Avoiding social events</a:t>
            </a:r>
          </a:p>
          <a:p>
            <a:r>
              <a:rPr lang="en-CA" sz="3300" dirty="0"/>
              <a:t>Impaired ability to make decisions</a:t>
            </a:r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78879" y="1904999"/>
            <a:ext cx="5309113" cy="4495801"/>
          </a:xfrm>
        </p:spPr>
        <p:txBody>
          <a:bodyPr>
            <a:normAutofit fontScale="47500" lnSpcReduction="20000"/>
          </a:bodyPr>
          <a:lstStyle/>
          <a:p>
            <a:r>
              <a:rPr lang="en-CA" sz="3300" dirty="0"/>
              <a:t>Feeling helpless when hearing a difficult client story</a:t>
            </a:r>
          </a:p>
          <a:p>
            <a:r>
              <a:rPr lang="en-CA" sz="3300" dirty="0"/>
              <a:t>Impostor syndrome – feeling unskilled in your job</a:t>
            </a:r>
          </a:p>
          <a:p>
            <a:r>
              <a:rPr lang="en-CA" sz="3300" dirty="0"/>
              <a:t>Problems in personal relationships</a:t>
            </a:r>
          </a:p>
          <a:p>
            <a:r>
              <a:rPr lang="en-CA" sz="3300" dirty="0"/>
              <a:t>Difficulty with sex and intimacy due to trauma exposure at work</a:t>
            </a:r>
          </a:p>
          <a:p>
            <a:r>
              <a:rPr lang="en-CA" sz="3300" dirty="0"/>
              <a:t>Thinking about quitting your job (not always a bad idea by the way!)</a:t>
            </a:r>
          </a:p>
          <a:p>
            <a:r>
              <a:rPr lang="en-CA" sz="3300" dirty="0"/>
              <a:t>Compromised care for clients/patients</a:t>
            </a:r>
          </a:p>
          <a:p>
            <a:r>
              <a:rPr lang="en-CA" sz="3300" dirty="0"/>
              <a:t>Engaging in frequent negative gossip/venting at work</a:t>
            </a:r>
          </a:p>
          <a:p>
            <a:r>
              <a:rPr lang="en-CA" sz="3300" dirty="0"/>
              <a:t>Focusing on how little a co-worker is doing and not enough on your own work</a:t>
            </a:r>
          </a:p>
          <a:p>
            <a:r>
              <a:rPr lang="en-CA" sz="3300" dirty="0"/>
              <a:t>Impaired appetite or binge eating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39091-A3D1-4613-B284-0FE1457A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©Cecil Sveinson</a:t>
            </a:r>
          </a:p>
        </p:txBody>
      </p:sp>
    </p:spTree>
    <p:extLst>
      <p:ext uri="{BB962C8B-B14F-4D97-AF65-F5344CB8AC3E}">
        <p14:creationId xmlns:p14="http://schemas.microsoft.com/office/powerpoint/2010/main" val="38582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-99392"/>
            <a:ext cx="9601200" cy="1143000"/>
          </a:xfrm>
        </p:spPr>
        <p:txBody>
          <a:bodyPr/>
          <a:lstStyle/>
          <a:p>
            <a:r>
              <a:rPr lang="en-CA" dirty="0"/>
              <a:t>Emotional Symptoms of VT/STS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393" y="1412776"/>
            <a:ext cx="6433679" cy="4495800"/>
          </a:xfrm>
        </p:spPr>
        <p:txBody>
          <a:bodyPr>
            <a:normAutofit fontScale="25000" lnSpcReduction="20000"/>
          </a:bodyPr>
          <a:lstStyle/>
          <a:p>
            <a:r>
              <a:rPr lang="en-CA" sz="6400" dirty="0"/>
              <a:t>Emotional exhaustion</a:t>
            </a:r>
          </a:p>
          <a:p>
            <a:r>
              <a:rPr lang="en-CA" sz="6400" dirty="0"/>
              <a:t>Negative self-image</a:t>
            </a:r>
          </a:p>
          <a:p>
            <a:r>
              <a:rPr lang="en-CA" sz="6400" dirty="0"/>
              <a:t>Depression</a:t>
            </a:r>
          </a:p>
          <a:p>
            <a:r>
              <a:rPr lang="en-CA" sz="6400" dirty="0"/>
              <a:t>Increased anxiety</a:t>
            </a:r>
          </a:p>
          <a:p>
            <a:r>
              <a:rPr lang="en-CA" sz="6400" dirty="0"/>
              <a:t>Difficulty sleeping</a:t>
            </a:r>
          </a:p>
          <a:p>
            <a:r>
              <a:rPr lang="en-CA" sz="6400" dirty="0"/>
              <a:t>Impaired appetite or binge eating</a:t>
            </a:r>
          </a:p>
          <a:p>
            <a:r>
              <a:rPr lang="en-CA" sz="6400" dirty="0"/>
              <a:t>Feelings of hopelessness</a:t>
            </a:r>
          </a:p>
          <a:p>
            <a:r>
              <a:rPr lang="en-CA" sz="6400" dirty="0"/>
              <a:t>Guilt</a:t>
            </a:r>
          </a:p>
          <a:p>
            <a:r>
              <a:rPr lang="en-CA" sz="6400" dirty="0"/>
              <a:t>Reduced ability to feel sympathy and empathy towards clients or family/friends</a:t>
            </a:r>
          </a:p>
          <a:p>
            <a:r>
              <a:rPr lang="en-CA" sz="6400" dirty="0"/>
              <a:t>Cynicism at work</a:t>
            </a:r>
          </a:p>
          <a:p>
            <a:r>
              <a:rPr lang="en-CA" sz="6400" dirty="0"/>
              <a:t>Anger at work</a:t>
            </a:r>
          </a:p>
          <a:p>
            <a:r>
              <a:rPr lang="en-CA" sz="6400" dirty="0"/>
              <a:t>Resentment of demands being put on you at work and/or at home</a:t>
            </a:r>
          </a:p>
          <a:p>
            <a:r>
              <a:rPr lang="en-CA" sz="6400" dirty="0"/>
              <a:t>Dread of working with certain clients/patients/certain case files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8591" y="1381472"/>
            <a:ext cx="5127665" cy="4495800"/>
          </a:xfrm>
        </p:spPr>
        <p:txBody>
          <a:bodyPr>
            <a:noAutofit/>
          </a:bodyPr>
          <a:lstStyle/>
          <a:p>
            <a:r>
              <a:rPr lang="en-CA" sz="1600" dirty="0"/>
              <a:t>Diminished sense of enjoyment/career(i.e., low compassion satisfaction)</a:t>
            </a:r>
          </a:p>
          <a:p>
            <a:r>
              <a:rPr lang="en-CA" sz="1600" dirty="0"/>
              <a:t>Depersonalization – spacing out during work or the drive home</a:t>
            </a:r>
          </a:p>
          <a:p>
            <a:r>
              <a:rPr lang="en-CA" sz="1600" dirty="0"/>
              <a:t>Disruption of world view/heightened anxiety or irrational fears</a:t>
            </a:r>
          </a:p>
          <a:p>
            <a:r>
              <a:rPr lang="en-CA" sz="1600" dirty="0"/>
              <a:t>Intrusive imagery</a:t>
            </a:r>
          </a:p>
          <a:p>
            <a:r>
              <a:rPr lang="en-CA" sz="1600" dirty="0"/>
              <a:t>Hypersensitivity to emotionally charged stimuli</a:t>
            </a:r>
          </a:p>
          <a:p>
            <a:r>
              <a:rPr lang="en-CA" sz="1600" dirty="0"/>
              <a:t>Insensitivity to emotional material/numbing</a:t>
            </a:r>
          </a:p>
          <a:p>
            <a:r>
              <a:rPr lang="en-CA" sz="1600" dirty="0"/>
              <a:t>Difficulty separating personal and professional lives</a:t>
            </a:r>
          </a:p>
          <a:p>
            <a:r>
              <a:rPr lang="en-CA" sz="1600" dirty="0"/>
              <a:t>Failure to nurture and develop non-work related aspects of life</a:t>
            </a:r>
          </a:p>
          <a:p>
            <a:r>
              <a:rPr lang="en-CA" sz="1600" dirty="0"/>
              <a:t>Suicidal thoughts</a:t>
            </a:r>
          </a:p>
        </p:txBody>
      </p:sp>
    </p:spTree>
    <p:extLst>
      <p:ext uri="{BB962C8B-B14F-4D97-AF65-F5344CB8AC3E}">
        <p14:creationId xmlns:p14="http://schemas.microsoft.com/office/powerpoint/2010/main" val="347939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Learning to Recognize Your Own Warning Signs Serves Two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/>
          <a:p>
            <a:r>
              <a:rPr lang="en-CA" sz="2400" dirty="0"/>
              <a:t>First, it can serve as an important check-in process for someone who has been feeling unhappy and dissatisfied, but does not have the words to explain what was happening to them.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r>
              <a:rPr lang="en-CA" sz="2400" dirty="0"/>
              <a:t>Secondly, developing a warning system allows you to track your levels of emotional and physical depletion. It also offers you tools and strategies that you can implement right away.</a:t>
            </a: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C1F44-58CD-401D-A0FA-28DBB8C8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©Cecil Sveinson</a:t>
            </a:r>
          </a:p>
        </p:txBody>
      </p:sp>
    </p:spTree>
    <p:extLst>
      <p:ext uri="{BB962C8B-B14F-4D97-AF65-F5344CB8AC3E}">
        <p14:creationId xmlns:p14="http://schemas.microsoft.com/office/powerpoint/2010/main" val="4342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a warning system may look like: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If you were to learn to identify your CF/STS symptoms on a scale of 1 to 10 (10 being the worst you have ever felt about your work and 1 being the best that you have ever felt).</a:t>
            </a:r>
          </a:p>
          <a:p>
            <a:r>
              <a:rPr lang="en-CA" dirty="0"/>
              <a:t> Then, you learn to identify what an 8 or a 9 looks like for you…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“When I’m getting up to an 8, I notice it because I don’t return phone calls, think about calling in sick a lot and can’t watch any violence on TV”</a:t>
            </a:r>
          </a:p>
          <a:p>
            <a:pPr marL="0" indent="0">
              <a:buNone/>
            </a:pPr>
            <a:r>
              <a:rPr lang="en-CA" dirty="0"/>
              <a:t>“I know that I’m moving towards a 7 when I turn down my best friend’s invitation to go out for dinner because I’m too drained to talk to someone else, and when I stop exercising.”</a:t>
            </a: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CE24B-714B-46E2-9EA6-9DFB9DC9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©Cecil Sveinson</a:t>
            </a:r>
          </a:p>
        </p:txBody>
      </p:sp>
    </p:spTree>
    <p:extLst>
      <p:ext uri="{BB962C8B-B14F-4D97-AF65-F5344CB8AC3E}">
        <p14:creationId xmlns:p14="http://schemas.microsoft.com/office/powerpoint/2010/main" val="41483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Coping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Being able to recognize that your level of CF/STS is creeping up to the red zone is the most effective way to implement strategies immediately before things get worse. </a:t>
            </a:r>
          </a:p>
          <a:p>
            <a:r>
              <a:rPr lang="en-CA" dirty="0"/>
              <a:t>Perhaps when approaching an 8, you may not take on new clients with a trauma history, take a day off a week, or return to see a therapist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8D8A42-0D57-4148-A0A2-6CF21826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©Cecil Sveinson</a:t>
            </a:r>
          </a:p>
        </p:txBody>
      </p:sp>
    </p:spTree>
    <p:extLst>
      <p:ext uri="{BB962C8B-B14F-4D97-AF65-F5344CB8AC3E}">
        <p14:creationId xmlns:p14="http://schemas.microsoft.com/office/powerpoint/2010/main" val="18846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52086"/>
              </p:ext>
            </p:extLst>
          </p:nvPr>
        </p:nvGraphicFramePr>
        <p:xfrm>
          <a:off x="6200841" y="1752999"/>
          <a:ext cx="4235063" cy="4372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3" imgW="2971429" imgH="3067478" progId="PBrush">
                  <p:embed/>
                </p:oleObj>
              </mc:Choice>
              <mc:Fallback>
                <p:oleObj name="Bitmap Image" r:id="rId3" imgW="2971429" imgH="3067478" progId="PBrush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841" y="1752999"/>
                        <a:ext cx="4235063" cy="4372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63522"/>
            <a:ext cx="9144000" cy="1143000"/>
          </a:xfrm>
        </p:spPr>
        <p:txBody>
          <a:bodyPr/>
          <a:lstStyle/>
          <a:p>
            <a:r>
              <a:rPr lang="en-CA" dirty="0"/>
              <a:t>Personal Strategies to Combat VT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0903" y="1355038"/>
            <a:ext cx="4772217" cy="50457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CA" sz="2800" dirty="0"/>
              <a:t>Physical – Physical activity to reverse the biological effects of stress on the body. </a:t>
            </a:r>
          </a:p>
          <a:p>
            <a:pPr>
              <a:lnSpc>
                <a:spcPct val="120000"/>
              </a:lnSpc>
            </a:pPr>
            <a:r>
              <a:rPr lang="en-CA" sz="2800" dirty="0"/>
              <a:t>Mental – Doing something creative to stimulate the life side of your brain and distract you from the negativity.</a:t>
            </a:r>
          </a:p>
          <a:p>
            <a:pPr>
              <a:lnSpc>
                <a:spcPct val="120000"/>
              </a:lnSpc>
            </a:pPr>
            <a:r>
              <a:rPr lang="en-CA" sz="2800" dirty="0"/>
              <a:t>Emotional – Spending time with those people who bring you joy. RELATIONSHIPS WILL ALWAYS GET YOU THROUGH</a:t>
            </a:r>
          </a:p>
          <a:p>
            <a:pPr>
              <a:lnSpc>
                <a:spcPct val="120000"/>
              </a:lnSpc>
            </a:pPr>
            <a:r>
              <a:rPr lang="en-CA" sz="2800" dirty="0"/>
              <a:t>Spiritual – Partaking in that activity that grounds and centers you.</a:t>
            </a:r>
          </a:p>
        </p:txBody>
      </p:sp>
    </p:spTree>
    <p:extLst>
      <p:ext uri="{BB962C8B-B14F-4D97-AF65-F5344CB8AC3E}">
        <p14:creationId xmlns:p14="http://schemas.microsoft.com/office/powerpoint/2010/main" val="13774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6E32C8C-9A82-4993-B34C-69DD22AE803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74534" y="347290"/>
            <a:ext cx="10442932" cy="7724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Medicine is much more than a pill!!!</a:t>
            </a:r>
            <a:endParaRPr lang="en-CA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8AD254B9-B05A-4238-8043-508A97BF6D10}"/>
              </a:ext>
            </a:extLst>
          </p:cNvPr>
          <p:cNvGrpSpPr>
            <a:grpSpLocks/>
          </p:cNvGrpSpPr>
          <p:nvPr/>
        </p:nvGrpSpPr>
        <p:grpSpPr bwMode="auto">
          <a:xfrm>
            <a:off x="3009001" y="1214354"/>
            <a:ext cx="5019675" cy="5181600"/>
            <a:chOff x="1528" y="765"/>
            <a:chExt cx="2703" cy="2790"/>
          </a:xfrm>
        </p:grpSpPr>
        <p:graphicFrame>
          <p:nvGraphicFramePr>
            <p:cNvPr id="7" name="Object 5">
              <a:extLst>
                <a:ext uri="{FF2B5EF4-FFF2-40B4-BE49-F238E27FC236}">
                  <a16:creationId xmlns:a16="http://schemas.microsoft.com/office/drawing/2014/main" id="{6E44840E-B787-4D08-B2E0-9B61071498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28" y="765"/>
            <a:ext cx="2703" cy="2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Bitmap Image" r:id="rId3" imgW="2971429" imgH="3067478" progId="PBrush">
                    <p:embed/>
                  </p:oleObj>
                </mc:Choice>
                <mc:Fallback>
                  <p:oleObj name="Bitmap Image" r:id="rId3" imgW="2971429" imgH="3067478" progId="PBrush">
                    <p:embed/>
                    <p:pic>
                      <p:nvPicPr>
                        <p:cNvPr id="7" name="Object 5">
                          <a:extLst>
                            <a:ext uri="{FF2B5EF4-FFF2-40B4-BE49-F238E27FC236}">
                              <a16:creationId xmlns:a16="http://schemas.microsoft.com/office/drawing/2014/main" id="{6E44840E-B787-4D08-B2E0-9B61071498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8" y="765"/>
                          <a:ext cx="2703" cy="2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BC2C76AA-B7BB-47EA-92B1-6F31445FF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1873"/>
              <a:ext cx="72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Times New Roman" pitchFamily="18" charset="0"/>
                </a:rPr>
                <a:t>Medicine for your Body</a:t>
              </a:r>
              <a:endParaRPr lang="en-CA" altLang="en-US" sz="2400" dirty="0">
                <a:latin typeface="Times New Roman" pitchFamily="18" charset="0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3D5A6F01-0771-4D67-8434-878D0C54A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9" y="2533"/>
              <a:ext cx="72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2010"/>
                  </a:solidFill>
                  <a:latin typeface="Times New Roman" pitchFamily="18" charset="0"/>
                </a:rPr>
                <a:t>Medicine for your Mind</a:t>
              </a:r>
              <a:endParaRPr lang="en-CA" altLang="en-US" sz="2400" dirty="0">
                <a:solidFill>
                  <a:srgbClr val="002010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408BD101-8F62-4C6A-AB2A-E09A1F07A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1924"/>
              <a:ext cx="864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Medicine for your Heart</a:t>
              </a:r>
              <a:endParaRPr lang="en-CA" altLang="en-US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4288D0BA-E7BE-4258-BDAB-196E3EDBD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9" y="1064"/>
              <a:ext cx="723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2010"/>
                  </a:solidFill>
                  <a:latin typeface="Times New Roman" pitchFamily="18" charset="0"/>
                </a:rPr>
                <a:t>Medicine for your Spirit</a:t>
              </a:r>
              <a:endParaRPr lang="en-CA" altLang="en-US" sz="2400" dirty="0">
                <a:solidFill>
                  <a:srgbClr val="00201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88A1A36C-8D01-454B-AE75-7F913FA66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894" y="3662067"/>
            <a:ext cx="2590800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Physical Activity</a:t>
            </a:r>
            <a:endParaRPr lang="en-CA" sz="2400" dirty="0">
              <a:latin typeface="Times New Roman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410E219-2F40-4E12-A0FA-24A321C5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529" y="6067882"/>
            <a:ext cx="1573212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Education</a:t>
            </a:r>
            <a:endParaRPr lang="en-CA" sz="2400" dirty="0">
              <a:latin typeface="Times New Roman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8267662-8500-499C-843C-05DFC5E68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449" y="3662067"/>
            <a:ext cx="2133601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Family/Friends</a:t>
            </a:r>
            <a:endParaRPr lang="en-CA" sz="2400" dirty="0">
              <a:latin typeface="Times New Roman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101FE54-7719-4AD4-9346-D283FF605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866" y="1147354"/>
            <a:ext cx="1828800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Spirituality</a:t>
            </a:r>
            <a:endParaRPr lang="en-CA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9BF543-40C5-4FEA-94C6-50945B16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975" y="2958483"/>
            <a:ext cx="4600950" cy="6858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n-CA" sz="5000" b="1" dirty="0">
                <a:solidFill>
                  <a:schemeClr val="tx1"/>
                </a:solidFill>
              </a:rPr>
              <a:t>You </a:t>
            </a:r>
            <a:r>
              <a:rPr lang="en-CA" sz="5000" b="1" u="sng" dirty="0">
                <a:solidFill>
                  <a:schemeClr val="tx1"/>
                </a:solidFill>
              </a:rPr>
              <a:t>are</a:t>
            </a:r>
            <a:r>
              <a:rPr lang="en-CA" sz="5000" b="1" dirty="0">
                <a:solidFill>
                  <a:schemeClr val="tx1"/>
                </a:solidFill>
              </a:rPr>
              <a:t> the medicine we need</a:t>
            </a:r>
            <a:endParaRPr lang="en-CA" sz="5000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7DD25A3-B6FB-4792-95C0-D97D4348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8120" y="206959"/>
            <a:ext cx="6488473" cy="650815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39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4C27-5637-4269-BE83-BA8D1248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0E036F-3C83-48A7-B7B9-885DC3C87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8238"/>
            <a:ext cx="6400800" cy="36015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193F7-F9D9-498D-98E7-1F838516E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85B7743-2D8A-4FBE-AAFB-5538CFB7991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638187" y="368960"/>
            <a:ext cx="3417387" cy="1143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Respecting </a:t>
            </a:r>
            <a:r>
              <a:rPr lang="en-US" sz="5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Medicine</a:t>
            </a:r>
            <a:endParaRPr lang="en-CA" sz="5000" dirty="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AC9D613A-D3A1-4201-9106-9C0F66E4FEE7}"/>
              </a:ext>
            </a:extLst>
          </p:cNvPr>
          <p:cNvGrpSpPr>
            <a:grpSpLocks/>
          </p:cNvGrpSpPr>
          <p:nvPr/>
        </p:nvGrpSpPr>
        <p:grpSpPr bwMode="auto">
          <a:xfrm>
            <a:off x="5276860" y="1617860"/>
            <a:ext cx="4018711" cy="4145280"/>
            <a:chOff x="2061" y="1044"/>
            <a:chExt cx="2164" cy="2232"/>
          </a:xfrm>
        </p:grpSpPr>
        <p:graphicFrame>
          <p:nvGraphicFramePr>
            <p:cNvPr id="8" name="Object 5">
              <a:extLst>
                <a:ext uri="{FF2B5EF4-FFF2-40B4-BE49-F238E27FC236}">
                  <a16:creationId xmlns:a16="http://schemas.microsoft.com/office/drawing/2014/main" id="{5DF1487F-AB66-4DB9-A961-48F6385588A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061" y="1044"/>
            <a:ext cx="2164" cy="2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Bitmap Image" r:id="rId3" imgW="2377440" imgH="2453760" progId="Paint.Picture">
                    <p:embed/>
                  </p:oleObj>
                </mc:Choice>
                <mc:Fallback>
                  <p:oleObj name="Bitmap Image" r:id="rId3" imgW="2377440" imgH="2453760" progId="Paint.Picture">
                    <p:embed/>
                    <p:pic>
                      <p:nvPicPr>
                        <p:cNvPr id="8" name="Object 5">
                          <a:extLst>
                            <a:ext uri="{FF2B5EF4-FFF2-40B4-BE49-F238E27FC236}">
                              <a16:creationId xmlns:a16="http://schemas.microsoft.com/office/drawing/2014/main" id="{5DF1487F-AB66-4DB9-A961-48F6385588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1" y="1044"/>
                          <a:ext cx="2164" cy="2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A4EFD2B5-8120-4FE1-95B8-4BB775953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1842"/>
              <a:ext cx="72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Times New Roman" pitchFamily="18" charset="0"/>
                </a:rPr>
                <a:t>Respect Your Body</a:t>
              </a:r>
              <a:endParaRPr lang="en-CA" altLang="en-US" sz="2400" dirty="0">
                <a:latin typeface="Times New Roman" pitchFamily="18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E255BD63-483E-46E8-B4CD-7A6254FD7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" y="2464"/>
              <a:ext cx="69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2010"/>
                  </a:solidFill>
                  <a:latin typeface="Times New Roman" pitchFamily="18" charset="0"/>
                </a:rPr>
                <a:t>Respect Your Mind</a:t>
              </a:r>
              <a:endParaRPr lang="en-CA" altLang="en-US" sz="2400" dirty="0">
                <a:solidFill>
                  <a:srgbClr val="00201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52356C5A-5B57-47C3-89BF-BB0D07D6A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846"/>
              <a:ext cx="795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Respect Your Heart</a:t>
              </a:r>
              <a:endParaRPr lang="en-CA" altLang="en-US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FEF5D578-30F9-4389-B4CF-B469E1751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1211"/>
              <a:ext cx="723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2010"/>
                  </a:solidFill>
                  <a:latin typeface="Times New Roman" pitchFamily="18" charset="0"/>
                </a:rPr>
                <a:t>Respect Your Spirit</a:t>
              </a:r>
              <a:endParaRPr lang="en-CA" altLang="en-US" sz="2400" dirty="0">
                <a:solidFill>
                  <a:srgbClr val="00201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Text Box 5">
            <a:extLst>
              <a:ext uri="{FF2B5EF4-FFF2-40B4-BE49-F238E27FC236}">
                <a16:creationId xmlns:a16="http://schemas.microsoft.com/office/drawing/2014/main" id="{A245BAA2-90FB-481C-9E2C-852A26B46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029" y="3057632"/>
            <a:ext cx="2019890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Care of body and discarding body parts</a:t>
            </a:r>
            <a:endParaRPr lang="en-CA" sz="2400" dirty="0">
              <a:latin typeface="Times New Roman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639E52A-CAA8-4E04-9370-58B6BE16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772" y="5610943"/>
            <a:ext cx="2895600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Teach and be taught</a:t>
            </a:r>
            <a:endParaRPr lang="en-CA" sz="2400" dirty="0">
              <a:latin typeface="Times New Roman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04E8706-D0BA-4BF4-8E2C-B6D726D6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242" y="2879528"/>
            <a:ext cx="2895599" cy="17543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Do not play with others feelings.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Don’t let others play with yours</a:t>
            </a:r>
            <a:endParaRPr lang="en-CA" sz="2400" dirty="0">
              <a:latin typeface="Times New Roman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50FB73D7-38A6-41BB-A11D-42EDFE44C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272" y="588300"/>
            <a:ext cx="3276600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Being careful of what you put out to the universe</a:t>
            </a:r>
            <a:endParaRPr lang="en-CA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3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DAFCF23-8058-4ADA-9A2B-259C8B778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/>
          <a:stretch/>
        </p:blipFill>
        <p:spPr bwMode="auto">
          <a:xfrm>
            <a:off x="2741612" y="162387"/>
            <a:ext cx="6705600" cy="65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82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EE150B2-28DF-4048-A855-7260CBBA42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8662" y="1997075"/>
            <a:ext cx="7751426" cy="40227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sz="4399" dirty="0">
                <a:latin typeface="Arial" panose="020B0604020202020204" pitchFamily="34" charset="0"/>
                <a:cs typeface="Arial" panose="020B0604020202020204" pitchFamily="34" charset="0"/>
              </a:rPr>
              <a:t>Melissa Sveinson </a:t>
            </a:r>
            <a:br>
              <a:rPr lang="en-US" sz="43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Mobile: 204-898-3340</a:t>
            </a:r>
            <a:br>
              <a:rPr lang="en-US" sz="25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Email: </a:t>
            </a:r>
            <a:r>
              <a:rPr lang="en-US" sz="25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Melissa.zaagiidiwin@gmail.com</a:t>
            </a:r>
            <a:br>
              <a:rPr lang="en-US" sz="25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IG: @</a:t>
            </a:r>
            <a:r>
              <a:rPr lang="en-US" sz="25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brownmidwife</a:t>
            </a:r>
            <a:br>
              <a:rPr lang="en-US" sz="25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5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399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Cecil</a:t>
            </a:r>
            <a:r>
              <a:rPr lang="en-US" sz="4399" dirty="0">
                <a:latin typeface="Arial" panose="020B0604020202020204" pitchFamily="34" charset="0"/>
                <a:cs typeface="Arial" panose="020B0604020202020204" pitchFamily="34" charset="0"/>
              </a:rPr>
              <a:t> Sveinson </a:t>
            </a:r>
            <a:br>
              <a:rPr lang="en-US" sz="43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Mobile: 204-470-7320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cecilsveinson@gmail.com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IG: @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superneech</a:t>
            </a:r>
            <a:br>
              <a:rPr lang="en-US" sz="25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4399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556994B-E79F-400D-9447-384CBABCF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850547" cy="6845417"/>
          </a:xfrm>
        </p:spPr>
      </p:pic>
    </p:spTree>
    <p:extLst>
      <p:ext uri="{BB962C8B-B14F-4D97-AF65-F5344CB8AC3E}">
        <p14:creationId xmlns:p14="http://schemas.microsoft.com/office/powerpoint/2010/main" val="37013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F1C547-7E38-4950-8E92-C1B0D348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“You Make Me Want To Be A Better Man”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6C80A7CC-2949-4B32-B4CC-C10B5269E0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45" y="990012"/>
            <a:ext cx="9432022" cy="53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9B80AD-5AD8-416E-B596-41D9418C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20083A-75C1-4EDC-9F11-57BAC8C69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03" y="88215"/>
            <a:ext cx="6676937" cy="6676937"/>
          </a:xfrm>
        </p:spPr>
      </p:pic>
    </p:spTree>
    <p:extLst>
      <p:ext uri="{BB962C8B-B14F-4D97-AF65-F5344CB8AC3E}">
        <p14:creationId xmlns:p14="http://schemas.microsoft.com/office/powerpoint/2010/main" val="38427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22B352-C573-4A94-9320-A8CC8578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9746B8-F2B9-40FC-AB15-013D887E2C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1319" y="1905000"/>
            <a:ext cx="4114800" cy="41148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EE16046-5767-4C8A-AA88-827620ED35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8563" y="2198481"/>
            <a:ext cx="4389437" cy="3527838"/>
          </a:xfrm>
        </p:spPr>
      </p:pic>
    </p:spTree>
    <p:extLst>
      <p:ext uri="{BB962C8B-B14F-4D97-AF65-F5344CB8AC3E}">
        <p14:creationId xmlns:p14="http://schemas.microsoft.com/office/powerpoint/2010/main" val="11274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AC55E-50E7-415F-9712-83CD86183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2117" y="402671"/>
            <a:ext cx="5807531" cy="617010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/>
              <a:t>Emotional labor, as I define it, is emotion management and life management combined. </a:t>
            </a:r>
          </a:p>
          <a:p>
            <a:pPr marL="45720" indent="0">
              <a:buNone/>
            </a:pPr>
            <a:r>
              <a:rPr lang="en-US" sz="4000" dirty="0"/>
              <a:t>It is the </a:t>
            </a:r>
            <a:r>
              <a:rPr lang="en-US" sz="4000" u="sng" dirty="0"/>
              <a:t>unpaid, invisible work </a:t>
            </a:r>
            <a:r>
              <a:rPr lang="en-US" sz="4000" dirty="0"/>
              <a:t>we do to keep those around us comfortable and happy. </a:t>
            </a:r>
          </a:p>
        </p:txBody>
      </p:sp>
      <p:pic>
        <p:nvPicPr>
          <p:cNvPr id="2052" name="Picture 4" descr="Fed Up: Emotional Labor, Women, and the Way Forward : Hartley, Gemma: Books  - Amazon">
            <a:extLst>
              <a:ext uri="{FF2B5EF4-FFF2-40B4-BE49-F238E27FC236}">
                <a16:creationId xmlns:a16="http://schemas.microsoft.com/office/drawing/2014/main" id="{552F814A-1CD4-47F6-985C-A1733D12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1" y="402671"/>
            <a:ext cx="4113402" cy="61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8DA9F7-3314-4842-B013-FCE79DC2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41F55C-9A4E-4F0D-8B47-A823BB6AE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55" y="163716"/>
            <a:ext cx="6542015" cy="6542015"/>
          </a:xfrm>
        </p:spPr>
      </p:pic>
    </p:spTree>
    <p:extLst>
      <p:ext uri="{BB962C8B-B14F-4D97-AF65-F5344CB8AC3E}">
        <p14:creationId xmlns:p14="http://schemas.microsoft.com/office/powerpoint/2010/main" val="30623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4399-6B13-401D-A2CF-84C8FF23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B0FF5B57-0845-4DCC-9B5D-280FC034C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08" y="172105"/>
            <a:ext cx="6539917" cy="65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1459</Words>
  <Application>Microsoft Office PowerPoint</Application>
  <PresentationFormat>Widescreen</PresentationFormat>
  <Paragraphs>170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Century Schoolbook</vt:lpstr>
      <vt:lpstr>Euphemia</vt:lpstr>
      <vt:lpstr>Helvetica</vt:lpstr>
      <vt:lpstr>Times New Roman</vt:lpstr>
      <vt:lpstr>FLOWERS 16X9</vt:lpstr>
      <vt:lpstr>Bitmap Image</vt:lpstr>
      <vt:lpstr>You Can’t Pour From An Empty Vessel</vt:lpstr>
      <vt:lpstr>PowerPoint Presentation</vt:lpstr>
      <vt:lpstr>PowerPoint Presentation</vt:lpstr>
      <vt:lpstr>“You Make Me Want To Be A Better Man”</vt:lpstr>
      <vt:lpstr>PowerPoint Presentation</vt:lpstr>
      <vt:lpstr>Balance</vt:lpstr>
      <vt:lpstr>PowerPoint Presentation</vt:lpstr>
      <vt:lpstr>PowerPoint Presentation</vt:lpstr>
      <vt:lpstr>PowerPoint Presentation</vt:lpstr>
      <vt:lpstr>What  is  Healing?</vt:lpstr>
      <vt:lpstr>PowerPoint Presentation</vt:lpstr>
      <vt:lpstr>PowerPoint Presentation</vt:lpstr>
      <vt:lpstr>PowerPoint Presentation</vt:lpstr>
      <vt:lpstr>PowerPoint Presentation</vt:lpstr>
      <vt:lpstr>Environmental Factors</vt:lpstr>
      <vt:lpstr>The Problem</vt:lpstr>
      <vt:lpstr>The Problem for Indigenous Agencies</vt:lpstr>
      <vt:lpstr>Vicarious trauma</vt:lpstr>
      <vt:lpstr>Vicarious trauma</vt:lpstr>
      <vt:lpstr>Long Term Effects of VT/STS</vt:lpstr>
      <vt:lpstr>Physical Symptoms of VT/STS</vt:lpstr>
      <vt:lpstr>Behavioural Symptoms of VT/STS</vt:lpstr>
      <vt:lpstr>Emotional Symptoms of VT/STS</vt:lpstr>
      <vt:lpstr>Learning to Recognize Your Own Warning Signs Serves Two purposes</vt:lpstr>
      <vt:lpstr>What a warning system may look like:</vt:lpstr>
      <vt:lpstr>Coping Strategies</vt:lpstr>
      <vt:lpstr>Personal Strategies to Combat VT</vt:lpstr>
      <vt:lpstr>PowerPoint Presentation</vt:lpstr>
      <vt:lpstr>You are the medicine we need</vt:lpstr>
      <vt:lpstr>PowerPoint Presentation</vt:lpstr>
      <vt:lpstr>PowerPoint Presentation</vt:lpstr>
      <vt:lpstr>Melissa Sveinson  Mobile: 204-898-3340 Email: Melissa.zaagiidiwin@gmail.com IG: @brownmidwife  Cecil Sveinson  Mobile: 204-470-7320 Email: cecilsveinson@gmail.com IG: @superneech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Can’t Pour From An Empty Vessel</dc:title>
  <dc:creator>Sveinson, Cecil</dc:creator>
  <cp:lastModifiedBy>Sveinson, Cecil</cp:lastModifiedBy>
  <cp:revision>26</cp:revision>
  <dcterms:created xsi:type="dcterms:W3CDTF">2022-06-24T19:13:35Z</dcterms:created>
  <dcterms:modified xsi:type="dcterms:W3CDTF">2022-06-27T12:44:46Z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