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0"/>
  </p:notesMasterIdLst>
  <p:sldIdLst>
    <p:sldId id="256" r:id="rId6"/>
    <p:sldId id="541" r:id="rId7"/>
    <p:sldId id="299" r:id="rId8"/>
    <p:sldId id="542" r:id="rId9"/>
    <p:sldId id="540" r:id="rId10"/>
    <p:sldId id="543" r:id="rId11"/>
    <p:sldId id="548" r:id="rId12"/>
    <p:sldId id="297" r:id="rId13"/>
    <p:sldId id="260" r:id="rId14"/>
    <p:sldId id="553" r:id="rId15"/>
    <p:sldId id="546" r:id="rId16"/>
    <p:sldId id="271" r:id="rId17"/>
    <p:sldId id="365" r:id="rId18"/>
    <p:sldId id="361" r:id="rId19"/>
    <p:sldId id="363" r:id="rId20"/>
    <p:sldId id="261" r:id="rId21"/>
    <p:sldId id="262" r:id="rId22"/>
    <p:sldId id="272" r:id="rId23"/>
    <p:sldId id="561" r:id="rId24"/>
    <p:sldId id="560" r:id="rId25"/>
    <p:sldId id="257" r:id="rId26"/>
    <p:sldId id="562" r:id="rId27"/>
    <p:sldId id="269" r:id="rId28"/>
    <p:sldId id="258" r:id="rId29"/>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 Graham" initials="CG" lastIdx="1" clrIdx="0">
    <p:extLst>
      <p:ext uri="{19B8F6BF-5375-455C-9EA6-DF929625EA0E}">
        <p15:presenceInfo xmlns:p15="http://schemas.microsoft.com/office/powerpoint/2012/main" userId="S::cgraham@onwa.ca::06748575-e77f-447f-b2db-e428c7b7e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158"/>
    <a:srgbClr val="7DC68F"/>
    <a:srgbClr val="757AA1"/>
    <a:srgbClr val="989AB7"/>
    <a:srgbClr val="B1B2C9"/>
    <a:srgbClr val="CDCDDC"/>
    <a:srgbClr val="7192C4"/>
    <a:srgbClr val="C2452F"/>
    <a:srgbClr val="D5B294"/>
    <a:srgbClr val="AB62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43" autoAdjust="0"/>
    <p:restoredTop sz="59642" autoAdjust="0"/>
  </p:normalViewPr>
  <p:slideViewPr>
    <p:cSldViewPr snapToGrid="0" snapToObjects="1">
      <p:cViewPr varScale="1">
        <p:scale>
          <a:sx n="40" d="100"/>
          <a:sy n="40" d="100"/>
        </p:scale>
        <p:origin x="636" y="28"/>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618430-8214-438D-BAF3-0557DBC9152E}"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38886D1F-48D9-41DC-BFDD-82B28711C7D4}">
      <dgm:prSet/>
      <dgm:spPr/>
      <dgm:t>
        <a:bodyPr/>
        <a:lstStyle/>
        <a:p>
          <a:r>
            <a:rPr lang="en-CA"/>
            <a:t>East – Safety </a:t>
          </a:r>
          <a:endParaRPr lang="en-US"/>
        </a:p>
      </dgm:t>
    </dgm:pt>
    <dgm:pt modelId="{E161D077-C3D9-4619-9DD5-8AB87B945B0A}" type="parTrans" cxnId="{94EE723F-8F06-4107-B2C0-0917964DA6D0}">
      <dgm:prSet/>
      <dgm:spPr/>
      <dgm:t>
        <a:bodyPr/>
        <a:lstStyle/>
        <a:p>
          <a:endParaRPr lang="en-US"/>
        </a:p>
      </dgm:t>
    </dgm:pt>
    <dgm:pt modelId="{1CD0E1B5-4321-4476-8396-8CFA91753D44}" type="sibTrans" cxnId="{94EE723F-8F06-4107-B2C0-0917964DA6D0}">
      <dgm:prSet/>
      <dgm:spPr/>
      <dgm:t>
        <a:bodyPr/>
        <a:lstStyle/>
        <a:p>
          <a:endParaRPr lang="en-US"/>
        </a:p>
      </dgm:t>
    </dgm:pt>
    <dgm:pt modelId="{204D0BF1-2217-4133-B0EC-367FCA404613}">
      <dgm:prSet/>
      <dgm:spPr/>
      <dgm:t>
        <a:bodyPr/>
        <a:lstStyle/>
        <a:p>
          <a:r>
            <a:rPr lang="en-CA"/>
            <a:t>South – Justice </a:t>
          </a:r>
          <a:endParaRPr lang="en-US"/>
        </a:p>
      </dgm:t>
    </dgm:pt>
    <dgm:pt modelId="{E7CC65DD-C2AE-4211-ABC0-B896421AF92E}" type="parTrans" cxnId="{E7F29484-F151-414F-A845-64A96C47B992}">
      <dgm:prSet/>
      <dgm:spPr/>
      <dgm:t>
        <a:bodyPr/>
        <a:lstStyle/>
        <a:p>
          <a:endParaRPr lang="en-US"/>
        </a:p>
      </dgm:t>
    </dgm:pt>
    <dgm:pt modelId="{0EBB3949-28C9-4EE2-9514-F98EF9DB24A1}" type="sibTrans" cxnId="{E7F29484-F151-414F-A845-64A96C47B992}">
      <dgm:prSet/>
      <dgm:spPr/>
      <dgm:t>
        <a:bodyPr/>
        <a:lstStyle/>
        <a:p>
          <a:endParaRPr lang="en-US"/>
        </a:p>
      </dgm:t>
    </dgm:pt>
    <dgm:pt modelId="{7FE161E9-C18D-408E-ADC3-D061D4152ECE}">
      <dgm:prSet/>
      <dgm:spPr/>
      <dgm:t>
        <a:bodyPr/>
        <a:lstStyle/>
        <a:p>
          <a:r>
            <a:rPr lang="en-CA"/>
            <a:t>West – Honouring </a:t>
          </a:r>
          <a:endParaRPr lang="en-US"/>
        </a:p>
      </dgm:t>
    </dgm:pt>
    <dgm:pt modelId="{7F26B9AB-30D3-4899-A60C-CA6CD7625363}" type="parTrans" cxnId="{1AAF126A-24B0-4A61-81B2-E344837C5DA4}">
      <dgm:prSet/>
      <dgm:spPr/>
      <dgm:t>
        <a:bodyPr/>
        <a:lstStyle/>
        <a:p>
          <a:endParaRPr lang="en-US"/>
        </a:p>
      </dgm:t>
    </dgm:pt>
    <dgm:pt modelId="{40517D84-F992-41BE-97CE-A98397FF7CA5}" type="sibTrans" cxnId="{1AAF126A-24B0-4A61-81B2-E344837C5DA4}">
      <dgm:prSet/>
      <dgm:spPr/>
      <dgm:t>
        <a:bodyPr/>
        <a:lstStyle/>
        <a:p>
          <a:endParaRPr lang="en-US"/>
        </a:p>
      </dgm:t>
    </dgm:pt>
    <dgm:pt modelId="{539114CF-0F2B-4310-9B5B-EF5DCB3D6767}">
      <dgm:prSet/>
      <dgm:spPr/>
      <dgm:t>
        <a:bodyPr/>
        <a:lstStyle/>
        <a:p>
          <a:r>
            <a:rPr lang="en-CA"/>
            <a:t>North – Healing</a:t>
          </a:r>
          <a:endParaRPr lang="en-US"/>
        </a:p>
      </dgm:t>
    </dgm:pt>
    <dgm:pt modelId="{19DE7498-AAEB-4C49-9216-B725A5E44DE4}" type="parTrans" cxnId="{19CC14ED-1786-4269-BE06-384899CB7D87}">
      <dgm:prSet/>
      <dgm:spPr/>
      <dgm:t>
        <a:bodyPr/>
        <a:lstStyle/>
        <a:p>
          <a:endParaRPr lang="en-US"/>
        </a:p>
      </dgm:t>
    </dgm:pt>
    <dgm:pt modelId="{332A1988-9784-4F91-9654-89E714069D80}" type="sibTrans" cxnId="{19CC14ED-1786-4269-BE06-384899CB7D87}">
      <dgm:prSet/>
      <dgm:spPr/>
      <dgm:t>
        <a:bodyPr/>
        <a:lstStyle/>
        <a:p>
          <a:endParaRPr lang="en-US"/>
        </a:p>
      </dgm:t>
    </dgm:pt>
    <dgm:pt modelId="{D87F5A91-B91E-4A25-AE83-36872E27C5EE}" type="pres">
      <dgm:prSet presAssocID="{C1618430-8214-438D-BAF3-0557DBC9152E}" presName="vert0" presStyleCnt="0">
        <dgm:presLayoutVars>
          <dgm:dir/>
          <dgm:animOne val="branch"/>
          <dgm:animLvl val="lvl"/>
        </dgm:presLayoutVars>
      </dgm:prSet>
      <dgm:spPr/>
    </dgm:pt>
    <dgm:pt modelId="{3AB08F1A-2900-472C-8455-6E13EFAE739D}" type="pres">
      <dgm:prSet presAssocID="{38886D1F-48D9-41DC-BFDD-82B28711C7D4}" presName="thickLine" presStyleLbl="alignNode1" presStyleIdx="0" presStyleCnt="4"/>
      <dgm:spPr/>
    </dgm:pt>
    <dgm:pt modelId="{B80F319A-866E-4C83-BBFC-27C92D8A23BC}" type="pres">
      <dgm:prSet presAssocID="{38886D1F-48D9-41DC-BFDD-82B28711C7D4}" presName="horz1" presStyleCnt="0"/>
      <dgm:spPr/>
    </dgm:pt>
    <dgm:pt modelId="{56FE58B7-323F-4D2F-9F55-C2934D600584}" type="pres">
      <dgm:prSet presAssocID="{38886D1F-48D9-41DC-BFDD-82B28711C7D4}" presName="tx1" presStyleLbl="revTx" presStyleIdx="0" presStyleCnt="4"/>
      <dgm:spPr/>
    </dgm:pt>
    <dgm:pt modelId="{5C9FA467-A4BC-4769-9D57-8A2FF46AE7DF}" type="pres">
      <dgm:prSet presAssocID="{38886D1F-48D9-41DC-BFDD-82B28711C7D4}" presName="vert1" presStyleCnt="0"/>
      <dgm:spPr/>
    </dgm:pt>
    <dgm:pt modelId="{3A2F9F01-57AE-4C8B-8E02-2A4F5BD47492}" type="pres">
      <dgm:prSet presAssocID="{204D0BF1-2217-4133-B0EC-367FCA404613}" presName="thickLine" presStyleLbl="alignNode1" presStyleIdx="1" presStyleCnt="4"/>
      <dgm:spPr/>
    </dgm:pt>
    <dgm:pt modelId="{875DEFE8-A873-49F0-B567-B161A353B80B}" type="pres">
      <dgm:prSet presAssocID="{204D0BF1-2217-4133-B0EC-367FCA404613}" presName="horz1" presStyleCnt="0"/>
      <dgm:spPr/>
    </dgm:pt>
    <dgm:pt modelId="{6D11CC2F-A269-4DD0-8C70-D69AAA4623A4}" type="pres">
      <dgm:prSet presAssocID="{204D0BF1-2217-4133-B0EC-367FCA404613}" presName="tx1" presStyleLbl="revTx" presStyleIdx="1" presStyleCnt="4"/>
      <dgm:spPr/>
    </dgm:pt>
    <dgm:pt modelId="{EF1F84B8-A778-42D6-AFD9-C09071C464EF}" type="pres">
      <dgm:prSet presAssocID="{204D0BF1-2217-4133-B0EC-367FCA404613}" presName="vert1" presStyleCnt="0"/>
      <dgm:spPr/>
    </dgm:pt>
    <dgm:pt modelId="{70BDA3FA-FE73-4B35-8CBC-8190E7AD47F5}" type="pres">
      <dgm:prSet presAssocID="{7FE161E9-C18D-408E-ADC3-D061D4152ECE}" presName="thickLine" presStyleLbl="alignNode1" presStyleIdx="2" presStyleCnt="4"/>
      <dgm:spPr/>
    </dgm:pt>
    <dgm:pt modelId="{017F7CD7-A2CB-4653-A402-EAF9B731F499}" type="pres">
      <dgm:prSet presAssocID="{7FE161E9-C18D-408E-ADC3-D061D4152ECE}" presName="horz1" presStyleCnt="0"/>
      <dgm:spPr/>
    </dgm:pt>
    <dgm:pt modelId="{5C204DFD-AE64-4C2C-925D-2207C589453B}" type="pres">
      <dgm:prSet presAssocID="{7FE161E9-C18D-408E-ADC3-D061D4152ECE}" presName="tx1" presStyleLbl="revTx" presStyleIdx="2" presStyleCnt="4"/>
      <dgm:spPr/>
    </dgm:pt>
    <dgm:pt modelId="{595ED8A4-2066-4026-899F-604E704FF8F0}" type="pres">
      <dgm:prSet presAssocID="{7FE161E9-C18D-408E-ADC3-D061D4152ECE}" presName="vert1" presStyleCnt="0"/>
      <dgm:spPr/>
    </dgm:pt>
    <dgm:pt modelId="{0E84C8B0-BE97-4136-8626-EB0CFB77B38B}" type="pres">
      <dgm:prSet presAssocID="{539114CF-0F2B-4310-9B5B-EF5DCB3D6767}" presName="thickLine" presStyleLbl="alignNode1" presStyleIdx="3" presStyleCnt="4"/>
      <dgm:spPr/>
    </dgm:pt>
    <dgm:pt modelId="{2F912947-9F5B-4193-ACD4-3D066D6B5BF3}" type="pres">
      <dgm:prSet presAssocID="{539114CF-0F2B-4310-9B5B-EF5DCB3D6767}" presName="horz1" presStyleCnt="0"/>
      <dgm:spPr/>
    </dgm:pt>
    <dgm:pt modelId="{506DC433-DB99-41D5-87AE-0ACC6FEA774F}" type="pres">
      <dgm:prSet presAssocID="{539114CF-0F2B-4310-9B5B-EF5DCB3D6767}" presName="tx1" presStyleLbl="revTx" presStyleIdx="3" presStyleCnt="4"/>
      <dgm:spPr/>
    </dgm:pt>
    <dgm:pt modelId="{EE12F057-C432-4BBA-8D44-69C23283BE23}" type="pres">
      <dgm:prSet presAssocID="{539114CF-0F2B-4310-9B5B-EF5DCB3D6767}" presName="vert1" presStyleCnt="0"/>
      <dgm:spPr/>
    </dgm:pt>
  </dgm:ptLst>
  <dgm:cxnLst>
    <dgm:cxn modelId="{94EE723F-8F06-4107-B2C0-0917964DA6D0}" srcId="{C1618430-8214-438D-BAF3-0557DBC9152E}" destId="{38886D1F-48D9-41DC-BFDD-82B28711C7D4}" srcOrd="0" destOrd="0" parTransId="{E161D077-C3D9-4619-9DD5-8AB87B945B0A}" sibTransId="{1CD0E1B5-4321-4476-8396-8CFA91753D44}"/>
    <dgm:cxn modelId="{A3AE645E-9326-4D45-9888-06E05CF03867}" type="presOf" srcId="{38886D1F-48D9-41DC-BFDD-82B28711C7D4}" destId="{56FE58B7-323F-4D2F-9F55-C2934D600584}" srcOrd="0" destOrd="0" presId="urn:microsoft.com/office/officeart/2008/layout/LinedList"/>
    <dgm:cxn modelId="{C72AD241-DCDB-42AB-990E-DAF53098EFF4}" type="presOf" srcId="{204D0BF1-2217-4133-B0EC-367FCA404613}" destId="{6D11CC2F-A269-4DD0-8C70-D69AAA4623A4}" srcOrd="0" destOrd="0" presId="urn:microsoft.com/office/officeart/2008/layout/LinedList"/>
    <dgm:cxn modelId="{69454469-C60F-469E-A5A0-B8FFA15AD651}" type="presOf" srcId="{539114CF-0F2B-4310-9B5B-EF5DCB3D6767}" destId="{506DC433-DB99-41D5-87AE-0ACC6FEA774F}" srcOrd="0" destOrd="0" presId="urn:microsoft.com/office/officeart/2008/layout/LinedList"/>
    <dgm:cxn modelId="{1AAF126A-24B0-4A61-81B2-E344837C5DA4}" srcId="{C1618430-8214-438D-BAF3-0557DBC9152E}" destId="{7FE161E9-C18D-408E-ADC3-D061D4152ECE}" srcOrd="2" destOrd="0" parTransId="{7F26B9AB-30D3-4899-A60C-CA6CD7625363}" sibTransId="{40517D84-F992-41BE-97CE-A98397FF7CA5}"/>
    <dgm:cxn modelId="{E7F29484-F151-414F-A845-64A96C47B992}" srcId="{C1618430-8214-438D-BAF3-0557DBC9152E}" destId="{204D0BF1-2217-4133-B0EC-367FCA404613}" srcOrd="1" destOrd="0" parTransId="{E7CC65DD-C2AE-4211-ABC0-B896421AF92E}" sibTransId="{0EBB3949-28C9-4EE2-9514-F98EF9DB24A1}"/>
    <dgm:cxn modelId="{303898D7-0745-493A-93FD-A34918A5777A}" type="presOf" srcId="{7FE161E9-C18D-408E-ADC3-D061D4152ECE}" destId="{5C204DFD-AE64-4C2C-925D-2207C589453B}" srcOrd="0" destOrd="0" presId="urn:microsoft.com/office/officeart/2008/layout/LinedList"/>
    <dgm:cxn modelId="{2299E0E9-5F08-4EE7-AEEB-B827CCFB223B}" type="presOf" srcId="{C1618430-8214-438D-BAF3-0557DBC9152E}" destId="{D87F5A91-B91E-4A25-AE83-36872E27C5EE}" srcOrd="0" destOrd="0" presId="urn:microsoft.com/office/officeart/2008/layout/LinedList"/>
    <dgm:cxn modelId="{19CC14ED-1786-4269-BE06-384899CB7D87}" srcId="{C1618430-8214-438D-BAF3-0557DBC9152E}" destId="{539114CF-0F2B-4310-9B5B-EF5DCB3D6767}" srcOrd="3" destOrd="0" parTransId="{19DE7498-AAEB-4C49-9216-B725A5E44DE4}" sibTransId="{332A1988-9784-4F91-9654-89E714069D80}"/>
    <dgm:cxn modelId="{5AAF986D-0DE6-4A95-9E38-5A6C2E579668}" type="presParOf" srcId="{D87F5A91-B91E-4A25-AE83-36872E27C5EE}" destId="{3AB08F1A-2900-472C-8455-6E13EFAE739D}" srcOrd="0" destOrd="0" presId="urn:microsoft.com/office/officeart/2008/layout/LinedList"/>
    <dgm:cxn modelId="{EFF3A132-A3EF-49ED-A850-79ECA1BF8AFF}" type="presParOf" srcId="{D87F5A91-B91E-4A25-AE83-36872E27C5EE}" destId="{B80F319A-866E-4C83-BBFC-27C92D8A23BC}" srcOrd="1" destOrd="0" presId="urn:microsoft.com/office/officeart/2008/layout/LinedList"/>
    <dgm:cxn modelId="{3BD3F3B5-3A95-49AC-A6D6-C7F6FCDDBEC1}" type="presParOf" srcId="{B80F319A-866E-4C83-BBFC-27C92D8A23BC}" destId="{56FE58B7-323F-4D2F-9F55-C2934D600584}" srcOrd="0" destOrd="0" presId="urn:microsoft.com/office/officeart/2008/layout/LinedList"/>
    <dgm:cxn modelId="{E6C77C75-0A7E-4C69-A966-CE6995B10F48}" type="presParOf" srcId="{B80F319A-866E-4C83-BBFC-27C92D8A23BC}" destId="{5C9FA467-A4BC-4769-9D57-8A2FF46AE7DF}" srcOrd="1" destOrd="0" presId="urn:microsoft.com/office/officeart/2008/layout/LinedList"/>
    <dgm:cxn modelId="{4397FFE6-95CE-4568-A20B-76822D4C7BA5}" type="presParOf" srcId="{D87F5A91-B91E-4A25-AE83-36872E27C5EE}" destId="{3A2F9F01-57AE-4C8B-8E02-2A4F5BD47492}" srcOrd="2" destOrd="0" presId="urn:microsoft.com/office/officeart/2008/layout/LinedList"/>
    <dgm:cxn modelId="{7BD4BCB9-4413-4B1E-8F62-D4172241DCE9}" type="presParOf" srcId="{D87F5A91-B91E-4A25-AE83-36872E27C5EE}" destId="{875DEFE8-A873-49F0-B567-B161A353B80B}" srcOrd="3" destOrd="0" presId="urn:microsoft.com/office/officeart/2008/layout/LinedList"/>
    <dgm:cxn modelId="{8103F9A9-6873-49BB-B889-FA690B6FE37C}" type="presParOf" srcId="{875DEFE8-A873-49F0-B567-B161A353B80B}" destId="{6D11CC2F-A269-4DD0-8C70-D69AAA4623A4}" srcOrd="0" destOrd="0" presId="urn:microsoft.com/office/officeart/2008/layout/LinedList"/>
    <dgm:cxn modelId="{14DCB58D-2DA3-4935-B6CB-56DDCBD895E2}" type="presParOf" srcId="{875DEFE8-A873-49F0-B567-B161A353B80B}" destId="{EF1F84B8-A778-42D6-AFD9-C09071C464EF}" srcOrd="1" destOrd="0" presId="urn:microsoft.com/office/officeart/2008/layout/LinedList"/>
    <dgm:cxn modelId="{E404F97F-E5FC-4B6C-88C1-1F0676AB9D00}" type="presParOf" srcId="{D87F5A91-B91E-4A25-AE83-36872E27C5EE}" destId="{70BDA3FA-FE73-4B35-8CBC-8190E7AD47F5}" srcOrd="4" destOrd="0" presId="urn:microsoft.com/office/officeart/2008/layout/LinedList"/>
    <dgm:cxn modelId="{3AFB4D90-1344-4E17-8058-86121D99C7BB}" type="presParOf" srcId="{D87F5A91-B91E-4A25-AE83-36872E27C5EE}" destId="{017F7CD7-A2CB-4653-A402-EAF9B731F499}" srcOrd="5" destOrd="0" presId="urn:microsoft.com/office/officeart/2008/layout/LinedList"/>
    <dgm:cxn modelId="{AED41904-5C89-4310-B62D-B9933BE26371}" type="presParOf" srcId="{017F7CD7-A2CB-4653-A402-EAF9B731F499}" destId="{5C204DFD-AE64-4C2C-925D-2207C589453B}" srcOrd="0" destOrd="0" presId="urn:microsoft.com/office/officeart/2008/layout/LinedList"/>
    <dgm:cxn modelId="{55967FC8-9EAA-4A33-95A2-97335D503F16}" type="presParOf" srcId="{017F7CD7-A2CB-4653-A402-EAF9B731F499}" destId="{595ED8A4-2066-4026-899F-604E704FF8F0}" srcOrd="1" destOrd="0" presId="urn:microsoft.com/office/officeart/2008/layout/LinedList"/>
    <dgm:cxn modelId="{4C8DB31D-8027-490D-A4BB-64D9F66140F5}" type="presParOf" srcId="{D87F5A91-B91E-4A25-AE83-36872E27C5EE}" destId="{0E84C8B0-BE97-4136-8626-EB0CFB77B38B}" srcOrd="6" destOrd="0" presId="urn:microsoft.com/office/officeart/2008/layout/LinedList"/>
    <dgm:cxn modelId="{B4185943-10C6-42D9-ACB0-7083DD352A34}" type="presParOf" srcId="{D87F5A91-B91E-4A25-AE83-36872E27C5EE}" destId="{2F912947-9F5B-4193-ACD4-3D066D6B5BF3}" srcOrd="7" destOrd="0" presId="urn:microsoft.com/office/officeart/2008/layout/LinedList"/>
    <dgm:cxn modelId="{DEE7EECB-3BB3-4986-9595-8F2210BEFFBD}" type="presParOf" srcId="{2F912947-9F5B-4193-ACD4-3D066D6B5BF3}" destId="{506DC433-DB99-41D5-87AE-0ACC6FEA774F}" srcOrd="0" destOrd="0" presId="urn:microsoft.com/office/officeart/2008/layout/LinedList"/>
    <dgm:cxn modelId="{69C635F9-3DC4-47C0-85A6-DB26B230EDBA}" type="presParOf" srcId="{2F912947-9F5B-4193-ACD4-3D066D6B5BF3}" destId="{EE12F057-C432-4BBA-8D44-69C23283BE2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B08F1A-2900-472C-8455-6E13EFAE739D}">
      <dsp:nvSpPr>
        <dsp:cNvPr id="0" name=""/>
        <dsp:cNvSpPr/>
      </dsp:nvSpPr>
      <dsp:spPr>
        <a:xfrm>
          <a:off x="0" y="0"/>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FE58B7-323F-4D2F-9F55-C2934D600584}">
      <dsp:nvSpPr>
        <dsp:cNvPr id="0" name=""/>
        <dsp:cNvSpPr/>
      </dsp:nvSpPr>
      <dsp:spPr>
        <a:xfrm>
          <a:off x="0" y="0"/>
          <a:ext cx="10515600" cy="103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CA" sz="4700" kern="1200"/>
            <a:t>East – Safety </a:t>
          </a:r>
          <a:endParaRPr lang="en-US" sz="4700" kern="1200"/>
        </a:p>
      </dsp:txBody>
      <dsp:txXfrm>
        <a:off x="0" y="0"/>
        <a:ext cx="10515600" cy="1034707"/>
      </dsp:txXfrm>
    </dsp:sp>
    <dsp:sp modelId="{3A2F9F01-57AE-4C8B-8E02-2A4F5BD47492}">
      <dsp:nvSpPr>
        <dsp:cNvPr id="0" name=""/>
        <dsp:cNvSpPr/>
      </dsp:nvSpPr>
      <dsp:spPr>
        <a:xfrm>
          <a:off x="0" y="1034707"/>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11CC2F-A269-4DD0-8C70-D69AAA4623A4}">
      <dsp:nvSpPr>
        <dsp:cNvPr id="0" name=""/>
        <dsp:cNvSpPr/>
      </dsp:nvSpPr>
      <dsp:spPr>
        <a:xfrm>
          <a:off x="0" y="1034707"/>
          <a:ext cx="10515600" cy="103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CA" sz="4700" kern="1200"/>
            <a:t>South – Justice </a:t>
          </a:r>
          <a:endParaRPr lang="en-US" sz="4700" kern="1200"/>
        </a:p>
      </dsp:txBody>
      <dsp:txXfrm>
        <a:off x="0" y="1034707"/>
        <a:ext cx="10515600" cy="1034707"/>
      </dsp:txXfrm>
    </dsp:sp>
    <dsp:sp modelId="{70BDA3FA-FE73-4B35-8CBC-8190E7AD47F5}">
      <dsp:nvSpPr>
        <dsp:cNvPr id="0" name=""/>
        <dsp:cNvSpPr/>
      </dsp:nvSpPr>
      <dsp:spPr>
        <a:xfrm>
          <a:off x="0" y="2069414"/>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204DFD-AE64-4C2C-925D-2207C589453B}">
      <dsp:nvSpPr>
        <dsp:cNvPr id="0" name=""/>
        <dsp:cNvSpPr/>
      </dsp:nvSpPr>
      <dsp:spPr>
        <a:xfrm>
          <a:off x="0" y="2069414"/>
          <a:ext cx="10515600" cy="103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CA" sz="4700" kern="1200"/>
            <a:t>West – Honouring </a:t>
          </a:r>
          <a:endParaRPr lang="en-US" sz="4700" kern="1200"/>
        </a:p>
      </dsp:txBody>
      <dsp:txXfrm>
        <a:off x="0" y="2069414"/>
        <a:ext cx="10515600" cy="1034707"/>
      </dsp:txXfrm>
    </dsp:sp>
    <dsp:sp modelId="{0E84C8B0-BE97-4136-8626-EB0CFB77B38B}">
      <dsp:nvSpPr>
        <dsp:cNvPr id="0" name=""/>
        <dsp:cNvSpPr/>
      </dsp:nvSpPr>
      <dsp:spPr>
        <a:xfrm>
          <a:off x="0" y="3104122"/>
          <a:ext cx="1051560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6DC433-DB99-41D5-87AE-0ACC6FEA774F}">
      <dsp:nvSpPr>
        <dsp:cNvPr id="0" name=""/>
        <dsp:cNvSpPr/>
      </dsp:nvSpPr>
      <dsp:spPr>
        <a:xfrm>
          <a:off x="0" y="3104122"/>
          <a:ext cx="10515600" cy="1034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9070" tIns="179070" rIns="179070" bIns="179070" numCol="1" spcCol="1270" anchor="t" anchorCtr="0">
          <a:noAutofit/>
        </a:bodyPr>
        <a:lstStyle/>
        <a:p>
          <a:pPr marL="0" lvl="0" indent="0" algn="l" defTabSz="2089150">
            <a:lnSpc>
              <a:spcPct val="90000"/>
            </a:lnSpc>
            <a:spcBef>
              <a:spcPct val="0"/>
            </a:spcBef>
            <a:spcAft>
              <a:spcPct val="35000"/>
            </a:spcAft>
            <a:buNone/>
          </a:pPr>
          <a:r>
            <a:rPr lang="en-CA" sz="4700" kern="1200"/>
            <a:t>North – Healing</a:t>
          </a:r>
          <a:endParaRPr lang="en-US" sz="4700" kern="1200"/>
        </a:p>
      </dsp:txBody>
      <dsp:txXfrm>
        <a:off x="0" y="3104122"/>
        <a:ext cx="10515600" cy="103470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FD24CA88-1588-F846-886C-77098B1DB985}" type="datetimeFigureOut">
              <a:rPr lang="en-US" smtClean="0"/>
              <a:t>6/27/2022</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997DDD7-776B-554B-87E5-9C6041BD3775}" type="slidenum">
              <a:rPr lang="en-US" smtClean="0"/>
              <a:t>‹#›</a:t>
            </a:fld>
            <a:endParaRPr lang="en-US"/>
          </a:p>
        </p:txBody>
      </p:sp>
    </p:spTree>
    <p:extLst>
      <p:ext uri="{BB962C8B-B14F-4D97-AF65-F5344CB8AC3E}">
        <p14:creationId xmlns:p14="http://schemas.microsoft.com/office/powerpoint/2010/main" val="13161840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1</a:t>
            </a:fld>
            <a:endParaRPr lang="en-US"/>
          </a:p>
        </p:txBody>
      </p:sp>
    </p:spTree>
    <p:extLst>
      <p:ext uri="{BB962C8B-B14F-4D97-AF65-F5344CB8AC3E}">
        <p14:creationId xmlns:p14="http://schemas.microsoft.com/office/powerpoint/2010/main" val="555038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In response to the lack of representation of Indigenous women’s specific organizations at the National Action Plan’s development structure, ONWA worked to bring together a table comprised of Indigenous women with varying backgrounds of both professional and personal expertise in supporting Indigenous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The table will work to ensure that ONWA’s 13 recommendations from the Reconciliation with Indigenous Women Report are incorporated into the National Action Plan.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The table will also provide advice and guidance to the core working groups to help ensure all of the recommendations in the final version of the National Action Plan related to Indigenous women’s safety are implemented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dirty="0"/>
              <a:t>The work is guided by the four following principles: </a:t>
            </a:r>
          </a:p>
          <a:p>
            <a:pPr lvl="1"/>
            <a:r>
              <a:rPr lang="en-CA" dirty="0"/>
              <a:t>The </a:t>
            </a:r>
            <a:r>
              <a:rPr lang="en-CA" b="1" dirty="0"/>
              <a:t>focus</a:t>
            </a:r>
            <a:r>
              <a:rPr lang="en-CA" dirty="0"/>
              <a:t> of the work for the IWST is on </a:t>
            </a:r>
            <a:r>
              <a:rPr lang="en-CA" b="1" dirty="0"/>
              <a:t>Indigenous women and girls. </a:t>
            </a:r>
          </a:p>
          <a:p>
            <a:pPr lvl="1"/>
            <a:r>
              <a:rPr lang="en-CA" b="1" dirty="0"/>
              <a:t>The application of an intersectional lens and Indigenous gender-based analysis </a:t>
            </a:r>
            <a:r>
              <a:rPr lang="en-CA" dirty="0"/>
              <a:t>occurs at every step of the process.</a:t>
            </a:r>
          </a:p>
          <a:p>
            <a:pPr lvl="1"/>
            <a:r>
              <a:rPr lang="en-CA" dirty="0"/>
              <a:t>A focus on </a:t>
            </a:r>
            <a:r>
              <a:rPr lang="en-CA" b="1" dirty="0"/>
              <a:t>Indigenous Women’s Safety and Healing </a:t>
            </a:r>
            <a:r>
              <a:rPr lang="en-CA" dirty="0"/>
              <a:t>is maintained throughout. </a:t>
            </a:r>
          </a:p>
          <a:p>
            <a:pPr lvl="1"/>
            <a:r>
              <a:rPr lang="en-CA" dirty="0"/>
              <a:t>The work </a:t>
            </a:r>
            <a:r>
              <a:rPr lang="en-CA" b="1" dirty="0"/>
              <a:t>is led and driven by Indigenous women and Indigenous women’s organizations. </a:t>
            </a:r>
          </a:p>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10</a:t>
            </a:fld>
            <a:endParaRPr lang="en-US"/>
          </a:p>
        </p:txBody>
      </p:sp>
    </p:spTree>
    <p:extLst>
      <p:ext uri="{BB962C8B-B14F-4D97-AF65-F5344CB8AC3E}">
        <p14:creationId xmlns:p14="http://schemas.microsoft.com/office/powerpoint/2010/main" val="2895515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The impact on family members has been tremendous.  Each family that receives support is always very grateful for any help they receive in honouring their loved one.  Families request to travel to events where their loved one was murdered or went missing, in hopes of finding something out or meeting someone who may know something.  It is common for many families that access support from this program to continue to seek answers in what happened to their family member.  But that information is not usually forthcoming.  What comes instead is the building of a support system.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ONWA is honoured to be able to support families to gather, in doing so, they also find strength in each other’s messages.  Attending events for Missing and Murdered Indigenous Women and Girls is crucial to their healing.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This fund has allowed families of Missing and Murdered Indigenous Woman and Girls to begin or continue the healing journey while carrying on the memory of their loved ones. Many family members that attend the events do so as the voice of their missing or murdered loved one. Through culture and ceremony, these families are developing bonds with others who know the experience, not only to support each other but also to walk hand in hand and work passionately to raise awareness to never let this happen to future generations.  Many family members not have access to healing through culture, ceremony and understanding tradition.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Many services and programs are offered to assist these family members to take on a leadership role and be the voice of their loved one. Since services and gatherings are held provincially, most family members do not have the capacity to attend. If family members cannot attend, there is silence for the victims and a void in knowledge and awareness of the impact of this issue.</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This funding has allowed the Ontario Native Women’s Association (ONWA) to help many families raise awareness through the programs and services we offer.  Families are supported as they grieve and continue the grieving process. ONWA has supported families of Murder Victims and Missing Woman and Girls not only through service supports, also through voicing the concerns of family at a provincial, national and international level. ONWA has acknowledge that families are in need support to hold space for their pain through the use of traditional ceremony.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These days are moments in time and pass unknowingly for others, but for these families of MMIWG, time stops.  This support is crucial to the family’s well-being.  Each victim has a story, each family has their pain.  MMIWG has become about not only telling the very human story of loss and grief, but also the story the families want us to know and hear, that of their loved one and who they were in this world and what their lives contributed to this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(see next slide)</a:t>
            </a:r>
          </a:p>
          <a:p>
            <a:pPr marL="176682" marR="0" lvl="0" indent="-176682" algn="l" defTabSz="914400" rtl="0" eaLnBrk="1" fontAlgn="auto" latinLnBrk="0" hangingPunct="1">
              <a:lnSpc>
                <a:spcPct val="100000"/>
              </a:lnSpc>
              <a:spcBef>
                <a:spcPts val="0"/>
              </a:spcBef>
              <a:spcAft>
                <a:spcPts val="0"/>
              </a:spcAft>
              <a:buClrTx/>
              <a:buSzTx/>
              <a:buFontTx/>
              <a:buChar char="-"/>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MMIWG Quilt</a:t>
            </a:r>
          </a:p>
          <a:p>
            <a:pPr marL="176682" marR="0" lvl="0" indent="-17668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Annual MMIWG Pow Wow (Thunder Bay)</a:t>
            </a:r>
          </a:p>
          <a:p>
            <a:pPr marL="176682" marR="0" lvl="0" indent="-17668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MMIW Quarterly Feast</a:t>
            </a:r>
          </a:p>
          <a:p>
            <a:pPr marL="176682" marR="0" lvl="0" indent="-176682"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Annual Poetry Night (Nov. 25 – UN International Day of Elimination of Violence Against Women) (Strong Hands Stop Violence)</a:t>
            </a:r>
          </a:p>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11</a:t>
            </a:fld>
            <a:endParaRPr lang="en-US"/>
          </a:p>
        </p:txBody>
      </p:sp>
    </p:spTree>
    <p:extLst>
      <p:ext uri="{BB962C8B-B14F-4D97-AF65-F5344CB8AC3E}">
        <p14:creationId xmlns:p14="http://schemas.microsoft.com/office/powerpoint/2010/main" val="1094306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12</a:t>
            </a:fld>
            <a:endParaRPr lang="en-US"/>
          </a:p>
        </p:txBody>
      </p:sp>
    </p:spTree>
    <p:extLst>
      <p:ext uri="{BB962C8B-B14F-4D97-AF65-F5344CB8AC3E}">
        <p14:creationId xmlns:p14="http://schemas.microsoft.com/office/powerpoint/2010/main" val="3908008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Strong Hands Stop Violence -</a:t>
            </a:r>
            <a:r>
              <a:rPr lang="en-US" baseline="0" dirty="0"/>
              <a:t> </a:t>
            </a:r>
            <a:r>
              <a:rPr lang="en-US" dirty="0"/>
              <a:t>Poetry Night/Poetry Book (share the name)</a:t>
            </a:r>
          </a:p>
          <a:p>
            <a:pPr marL="173422" indent="-173422">
              <a:buFont typeface="Arial" panose="020B0604020202020204" pitchFamily="34" charset="0"/>
              <a:buChar char="•"/>
            </a:pPr>
            <a:r>
              <a:rPr lang="en-CA" dirty="0"/>
              <a:t> (every November 25)</a:t>
            </a:r>
          </a:p>
          <a:p>
            <a:pPr marL="173422" indent="-173422">
              <a:buFont typeface="Arial" panose="020B0604020202020204" pitchFamily="34" charset="0"/>
              <a:buChar char="•"/>
            </a:pPr>
            <a:r>
              <a:rPr lang="en-CA" dirty="0"/>
              <a:t>ONWA hosts an annual event on November 25, 2019 which is the UN International Day to the Elimination of Violence against Women. This event allows community to express themselves through poem and story.  During this event there is also a portion when we ask participants to share their painted handprint to create awareness and support the message in an effort to stop the violence. This event incorporates oral, written, and visual art. </a:t>
            </a:r>
          </a:p>
          <a:p>
            <a:pPr marL="173422" indent="-173422" defTabSz="924916">
              <a:buFont typeface="Arial" panose="020B0604020202020204" pitchFamily="34" charset="0"/>
              <a:buChar char="•"/>
              <a:defRPr/>
            </a:pPr>
            <a:r>
              <a:rPr lang="en-CA" dirty="0"/>
              <a:t>Poetry Night is held Nov 25 (UN Day for the Elimination of Violence Against Women) in support of the day and of the start of the #</a:t>
            </a:r>
            <a:r>
              <a:rPr lang="en-CA" dirty="0" err="1"/>
              <a:t>orangetheworld</a:t>
            </a:r>
            <a:r>
              <a:rPr lang="en-CA" dirty="0"/>
              <a:t> campaign (UN initiative of 16 days of activism against gender-based violence around the world)</a:t>
            </a:r>
          </a:p>
          <a:p>
            <a:pPr marL="173422" indent="-173422" defTabSz="924916">
              <a:buFont typeface="Arial" panose="020B0604020202020204" pitchFamily="34" charset="0"/>
              <a:buChar char="•"/>
              <a:defRPr/>
            </a:pPr>
            <a:r>
              <a:rPr lang="en-CA" dirty="0"/>
              <a:t>Poems submitted are published in book, released at following year’s event</a:t>
            </a:r>
            <a:endParaRPr lang="en-US" dirty="0"/>
          </a:p>
          <a:p>
            <a:pPr marL="173422" indent="-173422">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9A507D0-2669-4E6C-9F6F-9E93545FF613}" type="slidenum">
              <a:rPr lang="en-CA" smtClean="0"/>
              <a:pPr/>
              <a:t>13</a:t>
            </a:fld>
            <a:endParaRPr lang="en-CA"/>
          </a:p>
        </p:txBody>
      </p:sp>
    </p:spTree>
    <p:extLst>
      <p:ext uri="{BB962C8B-B14F-4D97-AF65-F5344CB8AC3E}">
        <p14:creationId xmlns:p14="http://schemas.microsoft.com/office/powerpoint/2010/main" val="2212689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Grandmother</a:t>
            </a:r>
            <a:r>
              <a:rPr lang="en-US" u="sng" baseline="0" dirty="0"/>
              <a:t> Earth Dress</a:t>
            </a:r>
          </a:p>
          <a:p>
            <a:pPr marL="173422" indent="-173422">
              <a:buFont typeface="Arial" panose="020B0604020202020204" pitchFamily="34" charset="0"/>
              <a:buChar char="•"/>
            </a:pPr>
            <a:r>
              <a:rPr lang="en-CA" dirty="0"/>
              <a:t>The Grandmother Earth Dress is a part of ONWA’s Bundle, she was brought here through vison and ceremony.  The Grandmother Mother Earth Dress is a healing dress that family members have been able to connect with and continue their healing paths.  </a:t>
            </a:r>
            <a:endParaRPr lang="en-US" dirty="0"/>
          </a:p>
          <a:p>
            <a:pPr marL="173422" indent="-173422">
              <a:buFont typeface="Arial" panose="020B0604020202020204" pitchFamily="34" charset="0"/>
              <a:buChar char="•"/>
            </a:pPr>
            <a:r>
              <a:rPr lang="en-CA" dirty="0"/>
              <a:t>The main purpose of the dress is to honor and acknowledge Murdered and Missing Indigenous women and girls. Second, the dress is to serve as a sacred item of healing for families as well as communities to commemorate their loved ones. She is meant for families to visualize their loved one in a beautiful traditional regalia</a:t>
            </a:r>
            <a:endParaRPr lang="en-US" dirty="0"/>
          </a:p>
          <a:p>
            <a:pPr marL="173422" indent="-173422">
              <a:buFont typeface="Arial" panose="020B0604020202020204" pitchFamily="34" charset="0"/>
              <a:buChar char="•"/>
            </a:pPr>
            <a:r>
              <a:rPr lang="en-CA" dirty="0"/>
              <a:t>The dress has 365 jingles representing that Indigenous women are confronted with violence every single day of the year on Turtle Island. The dress will be travelling throughout the province to be there for other families and communities.  The dress is never meant to be worn in this realm but is symbolic of women in the spirit world.</a:t>
            </a:r>
            <a:endParaRPr lang="en-US" baseline="0" dirty="0"/>
          </a:p>
          <a:p>
            <a:endParaRPr lang="en-US" baseline="0" dirty="0"/>
          </a:p>
          <a:p>
            <a:r>
              <a:rPr lang="en-US" i="1" dirty="0"/>
              <a:t>‘She Dances … and they dance with her’ artwork (by Jordis Duke)</a:t>
            </a:r>
          </a:p>
          <a:p>
            <a:endParaRPr lang="en-US" i="1" dirty="0"/>
          </a:p>
          <a:p>
            <a:r>
              <a:rPr lang="en-CA" dirty="0"/>
              <a:t>Unveiled Dec 4 2018 she was intended for families has a healing tool, as well served as a reminder to the commissioners that the stories of these women are to be treated with respect and kindness as they are sacred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The Ontario Native Women’s Association fulfilled our inherent role as women and utilized a 3 part community action plan:</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706728" marR="0" lvl="1" indent="-235576"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Preparing community – transparency with community services to community – this required building relationships within community,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706728" marR="0" lvl="1" indent="-235576"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Mobilizing and meeting the needs of community,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706728" marR="0" lvl="1" indent="-235576"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And ensuring aftercare and safety planning.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At the forefront to begin healing was engagement with community. This process needs to occur to be proactive in mobilizing a community action plan to bring together our community partners.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This strategy began with connecting with Elders and community Knowledge Keepers for use and protocol of traditional healing and ceremony and included other service providers such as; crisis response, addiction and mental health services, child welfare services, police, and medical services.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This approach ensured accountability, awareness, and transparency to provide services that were readily available for a seamless service continuum of care practice.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Institutional-based intergeneration trauma maintains the disruption to the relationships of family disconnection, the natural transfer of traditional knowledge of land, healing, community, and self.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The Ontario Native Women’s Association has observed a common reflection….the families have consistently stated they needed a place to grieve and to identify the inter-connection of their multiple loss including identity, culture, and self-location.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By providing Indigenous women, their families, and community with a safe, respectful space to honour and acknowledge their loved ones, we as a community create an opportunity to heal.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The Ontario Native Women’s Association’s MMIWG strategies have led to community initiatives and events that create a safe space for healing, culture, and to bring family and community together: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47834" marR="0" lvl="1" indent="-1766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Community Gatherings</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47834" marR="0" lvl="1" indent="-1766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Traditional Healing and Ceremony</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47834" marR="0" lvl="1" indent="-1766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The Red Dress; her voice continues to carry in the Province of Ontario, to across Canada, and now across the world to Sydney, Australia.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47834" marR="0" lvl="1" indent="-1766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MMIWG Call for Submissions - to complete report outside of the National Inquiry based on community needs and the need for systemic changes to occur</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647834" marR="0" lvl="1" indent="-176682"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AVFL that continues to support women and families of MMIWG</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a:ea typeface="+mn-ea"/>
                <a:cs typeface="+mn-cs"/>
              </a:rPr>
              <a:t>The Ontario Native Women’s Association hosted the 3</a:t>
            </a:r>
            <a:r>
              <a:rPr kumimoji="0" lang="en-AU" sz="1200" b="0" i="0" u="none" strike="noStrike" kern="1200" cap="none" spc="0" normalizeH="0" baseline="30000" noProof="0" dirty="0">
                <a:ln>
                  <a:noFill/>
                </a:ln>
                <a:solidFill>
                  <a:prstClr val="black"/>
                </a:solidFill>
                <a:effectLst/>
                <a:uLnTx/>
                <a:uFillTx/>
                <a:latin typeface="Calibri"/>
                <a:ea typeface="+mn-ea"/>
                <a:cs typeface="+mn-cs"/>
              </a:rPr>
              <a:t>rd</a:t>
            </a:r>
            <a:r>
              <a:rPr kumimoji="0" lang="en-AU" sz="1200" b="0" i="0" u="none" strike="noStrike" kern="1200" cap="none" spc="0" normalizeH="0" baseline="0" noProof="0" dirty="0">
                <a:ln>
                  <a:noFill/>
                </a:ln>
                <a:solidFill>
                  <a:prstClr val="black"/>
                </a:solidFill>
                <a:effectLst/>
                <a:uLnTx/>
                <a:uFillTx/>
                <a:latin typeface="Calibri"/>
                <a:ea typeface="+mn-ea"/>
                <a:cs typeface="+mn-cs"/>
              </a:rPr>
              <a:t> annual MMIWG Powwow this fall 2018. This event continues to be successful due to being inclusively led by Indigenous women and community at a grassroots level. Only by involving Indigenous Women and amplifying their voices we further empower women to take back their roles as leaders, and more importantly as medicine. </a:t>
            </a: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a:p>
            <a:endParaRPr lang="en-US" dirty="0"/>
          </a:p>
        </p:txBody>
      </p:sp>
      <p:sp>
        <p:nvSpPr>
          <p:cNvPr id="4" name="Slide Number Placeholder 3"/>
          <p:cNvSpPr>
            <a:spLocks noGrp="1"/>
          </p:cNvSpPr>
          <p:nvPr>
            <p:ph type="sldNum" sz="quarter" idx="10"/>
          </p:nvPr>
        </p:nvSpPr>
        <p:spPr/>
        <p:txBody>
          <a:bodyPr/>
          <a:lstStyle/>
          <a:p>
            <a:fld id="{39A507D0-2669-4E6C-9F6F-9E93545FF613}" type="slidenum">
              <a:rPr lang="en-CA" smtClean="0"/>
              <a:pPr/>
              <a:t>14</a:t>
            </a:fld>
            <a:endParaRPr lang="en-CA"/>
          </a:p>
        </p:txBody>
      </p:sp>
    </p:spTree>
    <p:extLst>
      <p:ext uri="{BB962C8B-B14F-4D97-AF65-F5344CB8AC3E}">
        <p14:creationId xmlns:p14="http://schemas.microsoft.com/office/powerpoint/2010/main" val="2365925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u="sng" dirty="0"/>
              <a:t>Mandala Rock Project: </a:t>
            </a:r>
            <a:endParaRPr lang="en-US" u="sng" dirty="0"/>
          </a:p>
          <a:p>
            <a:pPr marL="173422" indent="-173422">
              <a:buFont typeface="Arial" panose="020B0604020202020204" pitchFamily="34" charset="0"/>
              <a:buChar char="•"/>
            </a:pPr>
            <a:r>
              <a:rPr lang="en-CA" dirty="0"/>
              <a:t>The Mandala rock painting exercise is an activity that uses art therapy to honour MMIWG2S </a:t>
            </a:r>
            <a:endParaRPr lang="en-US" dirty="0"/>
          </a:p>
          <a:p>
            <a:pPr marL="173422" indent="-173422">
              <a:buFont typeface="Arial" panose="020B0604020202020204" pitchFamily="34" charset="0"/>
              <a:buChar char="•"/>
            </a:pPr>
            <a:r>
              <a:rPr lang="en-CA" dirty="0"/>
              <a:t>Each dot on the rock is to symbolise and honour positive memories or attributes of women that have been or are missing and murdered.</a:t>
            </a:r>
            <a:endParaRPr lang="en-US" dirty="0"/>
          </a:p>
          <a:p>
            <a:pPr marL="173422" indent="-173422">
              <a:buFont typeface="Arial" panose="020B0604020202020204" pitchFamily="34" charset="0"/>
              <a:buChar char="•"/>
            </a:pPr>
            <a:r>
              <a:rPr lang="en-CA" dirty="0"/>
              <a:t>The Mandala rock project encourages loved ones to then place the rocks somewhere sacred or special to commemorate the memory of their loved one.</a:t>
            </a:r>
            <a:endParaRPr lang="en-US" dirty="0"/>
          </a:p>
        </p:txBody>
      </p:sp>
      <p:sp>
        <p:nvSpPr>
          <p:cNvPr id="4" name="Slide Number Placeholder 3"/>
          <p:cNvSpPr>
            <a:spLocks noGrp="1"/>
          </p:cNvSpPr>
          <p:nvPr>
            <p:ph type="sldNum" sz="quarter" idx="10"/>
          </p:nvPr>
        </p:nvSpPr>
        <p:spPr/>
        <p:txBody>
          <a:bodyPr/>
          <a:lstStyle/>
          <a:p>
            <a:fld id="{39A507D0-2669-4E6C-9F6F-9E93545FF613}" type="slidenum">
              <a:rPr lang="en-CA" smtClean="0"/>
              <a:pPr/>
              <a:t>15</a:t>
            </a:fld>
            <a:endParaRPr lang="en-CA"/>
          </a:p>
        </p:txBody>
      </p:sp>
    </p:spTree>
    <p:extLst>
      <p:ext uri="{BB962C8B-B14F-4D97-AF65-F5344CB8AC3E}">
        <p14:creationId xmlns:p14="http://schemas.microsoft.com/office/powerpoint/2010/main" val="2434472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16</a:t>
            </a:fld>
            <a:endParaRPr lang="en-US"/>
          </a:p>
        </p:txBody>
      </p:sp>
    </p:spTree>
    <p:extLst>
      <p:ext uri="{BB962C8B-B14F-4D97-AF65-F5344CB8AC3E}">
        <p14:creationId xmlns:p14="http://schemas.microsoft.com/office/powerpoint/2010/main" val="13343322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17</a:t>
            </a:fld>
            <a:endParaRPr lang="en-US"/>
          </a:p>
        </p:txBody>
      </p:sp>
    </p:spTree>
    <p:extLst>
      <p:ext uri="{BB962C8B-B14F-4D97-AF65-F5344CB8AC3E}">
        <p14:creationId xmlns:p14="http://schemas.microsoft.com/office/powerpoint/2010/main" val="220104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18</a:t>
            </a:fld>
            <a:endParaRPr lang="en-US"/>
          </a:p>
        </p:txBody>
      </p:sp>
    </p:spTree>
    <p:extLst>
      <p:ext uri="{BB962C8B-B14F-4D97-AF65-F5344CB8AC3E}">
        <p14:creationId xmlns:p14="http://schemas.microsoft.com/office/powerpoint/2010/main" val="2385987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19</a:t>
            </a:fld>
            <a:endParaRPr lang="en-US"/>
          </a:p>
        </p:txBody>
      </p:sp>
    </p:spTree>
    <p:extLst>
      <p:ext uri="{BB962C8B-B14F-4D97-AF65-F5344CB8AC3E}">
        <p14:creationId xmlns:p14="http://schemas.microsoft.com/office/powerpoint/2010/main" val="11526608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2</a:t>
            </a:fld>
            <a:endParaRPr lang="en-US"/>
          </a:p>
        </p:txBody>
      </p:sp>
    </p:spTree>
    <p:extLst>
      <p:ext uri="{BB962C8B-B14F-4D97-AF65-F5344CB8AC3E}">
        <p14:creationId xmlns:p14="http://schemas.microsoft.com/office/powerpoint/2010/main" val="497366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20</a:t>
            </a:fld>
            <a:endParaRPr lang="en-US"/>
          </a:p>
        </p:txBody>
      </p:sp>
    </p:spTree>
    <p:extLst>
      <p:ext uri="{BB962C8B-B14F-4D97-AF65-F5344CB8AC3E}">
        <p14:creationId xmlns:p14="http://schemas.microsoft.com/office/powerpoint/2010/main" val="19498152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a:t>
            </a:r>
          </a:p>
          <a:p>
            <a:endParaRPr lang="en-US" dirty="0"/>
          </a:p>
          <a:p>
            <a:r>
              <a:rPr lang="en-US" dirty="0"/>
              <a:t>ONWA hopes that the collective and diverse arts-based approaches for each regional exhibit will create a unified voice for MMIWG and their families. The collaborative Indigenous arts-based approaches will be self-determined by the families in each region, to </a:t>
            </a:r>
            <a:r>
              <a:rPr lang="en-US" dirty="0" err="1"/>
              <a:t>honour</a:t>
            </a:r>
            <a:r>
              <a:rPr lang="en-US" dirty="0"/>
              <a:t> their ways of sharing and telling stories about their loved one.</a:t>
            </a:r>
          </a:p>
          <a:p>
            <a:endParaRPr lang="en-US" dirty="0"/>
          </a:p>
          <a:p>
            <a:r>
              <a:rPr lang="en-US" dirty="0"/>
              <a:t>This project is also intended to be educational for both Indigenous and non-Indigenous communities. We know that MMIWG are more than the headlines and statistics too often presented in mainstream reports. The Medicine Lines of Womanhood exhibits will humanize Indigenous women through visual representations of their significance to their families, communities, and Nations. </a:t>
            </a:r>
          </a:p>
          <a:p>
            <a:endParaRPr lang="en-US" dirty="0"/>
          </a:p>
          <a:p>
            <a:r>
              <a:rPr lang="en-US" dirty="0"/>
              <a:t>Project Outline </a:t>
            </a:r>
          </a:p>
          <a:p>
            <a:endParaRPr lang="en-US" dirty="0"/>
          </a:p>
          <a:p>
            <a:r>
              <a:rPr lang="en-US" dirty="0"/>
              <a:t>Each participant will be invited to up to 5 sessions, this includes the introductory session, 4 art based sessions and closing session. </a:t>
            </a:r>
          </a:p>
          <a:p>
            <a:r>
              <a:rPr lang="en-US" dirty="0"/>
              <a:t>The introductory session and the closing session will include all participants</a:t>
            </a:r>
          </a:p>
          <a:p>
            <a:r>
              <a:rPr lang="en-US" dirty="0"/>
              <a:t>The other sessions will include smaller assigned groups</a:t>
            </a:r>
          </a:p>
          <a:p>
            <a:r>
              <a:rPr lang="en-US" dirty="0"/>
              <a:t>Each session will have an elder, knowledge keeper or support person in attendance to support the participants</a:t>
            </a:r>
          </a:p>
          <a:p>
            <a:r>
              <a:rPr lang="en-US" dirty="0"/>
              <a:t>Each session will have a Arts based facilitator </a:t>
            </a:r>
          </a:p>
          <a:p>
            <a:r>
              <a:rPr lang="en-US" dirty="0"/>
              <a:t>All art materials will be mailed to participants for the two art pieces</a:t>
            </a:r>
          </a:p>
          <a:p>
            <a:r>
              <a:rPr lang="en-US" dirty="0"/>
              <a:t>One of the two pieces created will remain with the participants and one will become part of ONWA’s MMIWG Art Collective</a:t>
            </a:r>
          </a:p>
          <a:p>
            <a:r>
              <a:rPr lang="en-US" dirty="0"/>
              <a:t>We ask that all art pieces be part of the digital </a:t>
            </a:r>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21</a:t>
            </a:fld>
            <a:endParaRPr lang="en-US"/>
          </a:p>
        </p:txBody>
      </p:sp>
    </p:spTree>
    <p:extLst>
      <p:ext uri="{BB962C8B-B14F-4D97-AF65-F5344CB8AC3E}">
        <p14:creationId xmlns:p14="http://schemas.microsoft.com/office/powerpoint/2010/main" val="5834892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23</a:t>
            </a:fld>
            <a:endParaRPr lang="en-US"/>
          </a:p>
        </p:txBody>
      </p:sp>
    </p:spTree>
    <p:extLst>
      <p:ext uri="{BB962C8B-B14F-4D97-AF65-F5344CB8AC3E}">
        <p14:creationId xmlns:p14="http://schemas.microsoft.com/office/powerpoint/2010/main" val="289373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997DDD7-776B-554B-87E5-9C6041BD3775}" type="slidenum">
              <a:rPr lang="en-US" smtClean="0"/>
              <a:t>24</a:t>
            </a:fld>
            <a:endParaRPr lang="en-US"/>
          </a:p>
        </p:txBody>
      </p:sp>
    </p:spTree>
    <p:extLst>
      <p:ext uri="{BB962C8B-B14F-4D97-AF65-F5344CB8AC3E}">
        <p14:creationId xmlns:p14="http://schemas.microsoft.com/office/powerpoint/2010/main" val="2751177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baseline="30000" dirty="0">
                <a:solidFill>
                  <a:srgbClr val="000000"/>
                </a:solidFill>
                <a:latin typeface="Calibri" panose="020F0502020204030204" pitchFamily="34" charset="0"/>
              </a:rPr>
              <a:t>Acknowledgement from report:</a:t>
            </a:r>
          </a:p>
          <a:p>
            <a:r>
              <a:rPr lang="en-US" sz="1800" baseline="30000" dirty="0">
                <a:solidFill>
                  <a:srgbClr val="000000"/>
                </a:solidFill>
                <a:latin typeface="Calibri" panose="020F0502020204030204" pitchFamily="34" charset="0"/>
              </a:rPr>
              <a:t>The Ontario Native Women’s Association (ONWA) would like to acknowledge all the courageous Indigenous women who spoke out on the violence they experienced, shared their stories about their families or lost loved ones, and bravely brought this issue to the forefront. We admire these women for their tireless grassroots efforts no matter how often they thought they were unheard. Much of the work of sharing stories, voices, and raising awareness outside of the National Inquiry was done without recognition or funding. Despite these challenges, Indigenous women continued to do the work. </a:t>
            </a:r>
          </a:p>
          <a:p>
            <a:r>
              <a:rPr lang="en-US" sz="1800" baseline="30000" dirty="0">
                <a:solidFill>
                  <a:srgbClr val="000000"/>
                </a:solidFill>
                <a:latin typeface="Calibri" panose="020F0502020204030204" pitchFamily="34" charset="0"/>
              </a:rPr>
              <a:t>Without the kindness and love of Elders, Knowledge Keepers, and healers who carried and supported Indigenous women throughout the process, the work could not have been completed. They reminded us to care for each other while we do the work because it is heavy and hard. Helpers reminded us that the way forward is through ceremony. Ceremony is a way that families find the healing needed to cope with the loss of their loved ones and </a:t>
            </a:r>
            <a:r>
              <a:rPr lang="en-US" sz="1800" baseline="30000" dirty="0" err="1">
                <a:solidFill>
                  <a:srgbClr val="000000"/>
                </a:solidFill>
                <a:latin typeface="Calibri" panose="020F0502020204030204" pitchFamily="34" charset="0"/>
              </a:rPr>
              <a:t>honour</a:t>
            </a:r>
            <a:r>
              <a:rPr lang="en-US" sz="1800" baseline="30000" dirty="0">
                <a:solidFill>
                  <a:srgbClr val="000000"/>
                </a:solidFill>
                <a:latin typeface="Calibri" panose="020F0502020204030204" pitchFamily="34" charset="0"/>
              </a:rPr>
              <a:t> the lives that have gone on. For many Indigenous peoples, ceremony is the answer to their many questions. The way we become whole again is by participating in ceremony to activate our healing journey from the historical and ongoing trauma rooted in violence against Indigenous women. </a:t>
            </a:r>
          </a:p>
          <a:p>
            <a:r>
              <a:rPr lang="en-US" sz="1800" baseline="30000" dirty="0">
                <a:solidFill>
                  <a:srgbClr val="000000"/>
                </a:solidFill>
                <a:latin typeface="Calibri" panose="020F0502020204030204" pitchFamily="34" charset="0"/>
              </a:rPr>
              <a:t>We want to acknowledge the many unrecognized Indigenous women leaders who guided us to this point to develop a National Action Plan that addresses the issue of Missing and Murdered Indigenous Women and Girls. </a:t>
            </a:r>
            <a:endParaRPr lang="en-CA" sz="18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73A-8A21-7647-84A4-55219C76E3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2882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4</a:t>
            </a:fld>
            <a:endParaRPr lang="en-US"/>
          </a:p>
        </p:txBody>
      </p:sp>
    </p:spTree>
    <p:extLst>
      <p:ext uri="{BB962C8B-B14F-4D97-AF65-F5344CB8AC3E}">
        <p14:creationId xmlns:p14="http://schemas.microsoft.com/office/powerpoint/2010/main" val="205706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5</a:t>
            </a:fld>
            <a:endParaRPr lang="en-US"/>
          </a:p>
        </p:txBody>
      </p:sp>
    </p:spTree>
    <p:extLst>
      <p:ext uri="{BB962C8B-B14F-4D97-AF65-F5344CB8AC3E}">
        <p14:creationId xmlns:p14="http://schemas.microsoft.com/office/powerpoint/2010/main" val="3312746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6</a:t>
            </a:fld>
            <a:endParaRPr lang="en-US"/>
          </a:p>
        </p:txBody>
      </p:sp>
    </p:spTree>
    <p:extLst>
      <p:ext uri="{BB962C8B-B14F-4D97-AF65-F5344CB8AC3E}">
        <p14:creationId xmlns:p14="http://schemas.microsoft.com/office/powerpoint/2010/main" val="1079075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a:ea typeface="+mn-ea"/>
                <a:cs typeface="+mn-cs"/>
              </a:rPr>
              <a:t>The report was developed by and for Indigenous women, with the wise guidance of 1000s of Indigenous women’s voices throughout the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a:p>
            <a:r>
              <a:rPr kumimoji="0" lang="en-US" sz="12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ONWA Closing Submission to the National Inquiry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Calibri"/>
                <a:ea typeface="+mn-ea"/>
                <a:cs typeface="+mn-cs"/>
              </a:rPr>
              <a:t>From ONWA “Closing Submission to the National Inquiry into Missing and Murdered Indigenous Women and Girls” (p. 28 – Closing Statement)</a:t>
            </a:r>
          </a:p>
          <a:p>
            <a:endParaRPr kumimoji="0" lang="en-US" sz="12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In addressing the issue of missing and murdered Indigenous women and girls and creating solutions to address violence perpetrated against them, there needs to be a direct increase in </a:t>
            </a:r>
            <a:r>
              <a:rPr kumimoji="0" lang="en-US" sz="1200" b="1" i="0" u="none" strike="noStrike" kern="1200" cap="none" spc="0" normalizeH="0" baseline="0" noProof="0" dirty="0">
                <a:ln>
                  <a:noFill/>
                </a:ln>
                <a:solidFill>
                  <a:srgbClr val="7092C7"/>
                </a:solidFill>
                <a:effectLst/>
                <a:uLnTx/>
                <a:uFillTx/>
                <a:latin typeface="Calibri" panose="020F0502020204030204" pitchFamily="34" charset="0"/>
                <a:ea typeface="+mn-ea"/>
                <a:cs typeface="Arial" pitchFamily="34" charset="0"/>
              </a:rPr>
              <a:t>responsibility and accountability at all levels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of community agencies and government. It is time for leaders and policy makers to actively listen and </a:t>
            </a:r>
            <a:r>
              <a:rPr kumimoji="0" lang="en-US" sz="1200" b="1" i="0" u="none" strike="noStrike" kern="1200" cap="none" spc="0" normalizeH="0" baseline="0" noProof="0" dirty="0">
                <a:ln>
                  <a:noFill/>
                </a:ln>
                <a:solidFill>
                  <a:srgbClr val="7092C7"/>
                </a:solidFill>
                <a:effectLst/>
                <a:uLnTx/>
                <a:uFillTx/>
                <a:latin typeface="Calibri" panose="020F0502020204030204" pitchFamily="34" charset="0"/>
                <a:ea typeface="+mn-ea"/>
                <a:cs typeface="Arial" pitchFamily="34" charset="0"/>
              </a:rPr>
              <a:t>empower the voices of Indigenous women and girls</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 As Indigenous women, we must take up our roles and responsibilities as leaders of communities. We must work collaboratively in order to develop effective solutions for change to occur. The Inquiry Commissioners need to be brave in carrying out their commitments to recommend actions that </a:t>
            </a:r>
            <a:r>
              <a:rPr kumimoji="0" lang="en-US" sz="1200" b="1" i="0" u="none" strike="noStrike" kern="1200" cap="none" spc="0" normalizeH="0" baseline="0" noProof="0" dirty="0">
                <a:ln>
                  <a:noFill/>
                </a:ln>
                <a:solidFill>
                  <a:srgbClr val="7092C7"/>
                </a:solidFill>
                <a:effectLst/>
                <a:uLnTx/>
                <a:uFillTx/>
                <a:latin typeface="Calibri" panose="020F0502020204030204" pitchFamily="34" charset="0"/>
                <a:ea typeface="+mn-ea"/>
                <a:cs typeface="Arial" pitchFamily="34" charset="0"/>
              </a:rPr>
              <a:t>ensure the safety and security </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of Indigenous women and girls, now and in generations to come.</a:t>
            </a:r>
          </a:p>
          <a:p>
            <a:endParaRPr kumimoji="0" lang="en-US" sz="12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endParaRPr>
          </a:p>
          <a:p>
            <a:r>
              <a:rPr kumimoji="0" lang="en-US" sz="12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ONWA’s Recommendations to the National Inquiry </a:t>
            </a:r>
          </a:p>
          <a:p>
            <a:endParaRPr kumimoji="0" lang="en-US" sz="12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endParaRP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Restoration of Indigenous Women’s Identity - Sex Discrimination in the </a:t>
            </a:r>
            <a:r>
              <a:rPr kumimoji="0" lang="en-US" sz="2150" b="0" i="1"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Indian Act</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Restoration and Recognition of Indigenous Women’s Leadership</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Language</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Addressing Sexual Violence against Indigenous Women and Girls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Victim Services and Safety</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Indigenous Women and the </a:t>
            </a:r>
            <a:r>
              <a:rPr kumimoji="0" lang="en-US" sz="21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Arial" pitchFamily="34" charset="0"/>
              </a:rPr>
              <a:t>Gladue</a:t>
            </a: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 Principles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Addressing Human Trafficking Against Indigenous Women and Girls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Restoring Healthy Families and Addressing the Child Welfare System</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Reinstatement of the Aboriginal Healing Foundation</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Indigenous Gender Based Analysis</a:t>
            </a:r>
          </a:p>
          <a:p>
            <a:pPr marL="514350" marR="0" lvl="0" indent="-514350" algn="l" defTabSz="914400" rtl="0" eaLnBrk="1" fontAlgn="base" latinLnBrk="0" hangingPunct="1">
              <a:lnSpc>
                <a:spcPct val="100000"/>
              </a:lnSpc>
              <a:spcBef>
                <a:spcPct val="20000"/>
              </a:spcBef>
              <a:spcAft>
                <a:spcPct val="0"/>
              </a:spcAft>
              <a:buClrTx/>
              <a:buSzTx/>
              <a:buFont typeface="+mj-lt"/>
              <a:buAutoNum type="arabicPeriod"/>
              <a:tabLst/>
              <a:defRPr/>
            </a:pPr>
            <a:r>
              <a:rPr kumimoji="0" lang="en-US" sz="215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Investments in Indigenous Women’s Capacity and Leadership</a:t>
            </a:r>
            <a:endParaRPr kumimoji="0" lang="en-CA" sz="2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200" b="0" i="0" u="none" strike="noStrike" kern="1200" cap="none" spc="0" normalizeH="0" baseline="0" noProof="0" dirty="0">
              <a:ln>
                <a:noFill/>
              </a:ln>
              <a:solidFill>
                <a:prstClr val="black"/>
              </a:solidFill>
              <a:effectLst/>
              <a:uLnTx/>
              <a:uFillTx/>
              <a:latin typeface="Calibri"/>
              <a:ea typeface="+mn-ea"/>
              <a:cs typeface="+mn-cs"/>
            </a:endParaRPr>
          </a:p>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7</a:t>
            </a:fld>
            <a:endParaRPr lang="en-US"/>
          </a:p>
        </p:txBody>
      </p:sp>
    </p:spTree>
    <p:extLst>
      <p:ext uri="{BB962C8B-B14F-4D97-AF65-F5344CB8AC3E}">
        <p14:creationId xmlns:p14="http://schemas.microsoft.com/office/powerpoint/2010/main" val="1142728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997DDD7-776B-554B-87E5-9C6041BD3775}" type="slidenum">
              <a:rPr lang="en-US" smtClean="0"/>
              <a:t>8</a:t>
            </a:fld>
            <a:endParaRPr lang="en-US"/>
          </a:p>
        </p:txBody>
      </p:sp>
    </p:spTree>
    <p:extLst>
      <p:ext uri="{BB962C8B-B14F-4D97-AF65-F5344CB8AC3E}">
        <p14:creationId xmlns:p14="http://schemas.microsoft.com/office/powerpoint/2010/main" val="2994229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13 recommendations to align with the 13 grandmother moons </a:t>
            </a:r>
          </a:p>
          <a:p>
            <a:r>
              <a:rPr lang="en-US" sz="1400" dirty="0"/>
              <a:t>1. The Safety of Indigenous Women must be at the center of the National Action Plan on Indigenous Women​ </a:t>
            </a:r>
          </a:p>
          <a:p>
            <a:r>
              <a:rPr lang="en-US" sz="1400" dirty="0"/>
              <a:t>2. Restore Indigenous Women’s Roles and Responsibilities through the National Action Plan ​</a:t>
            </a:r>
          </a:p>
          <a:p>
            <a:r>
              <a:rPr lang="en-US" sz="1400" dirty="0"/>
              <a:t>3. Invest in Indigenous Women​ and Our Organizations​</a:t>
            </a:r>
          </a:p>
          <a:p>
            <a:r>
              <a:rPr lang="en-US" sz="1400" dirty="0"/>
              <a:t>4. Reclaim and Restore the Role of Indigenous Women as Mothers ​</a:t>
            </a:r>
          </a:p>
          <a:p>
            <a:r>
              <a:rPr lang="en-US" sz="1400" dirty="0"/>
              <a:t>5. Invest in Healing</a:t>
            </a:r>
          </a:p>
          <a:p>
            <a:r>
              <a:rPr lang="en-US" sz="1400" dirty="0"/>
              <a:t>6. Restoration of Indigenous Women’s ​Inherent Rights​</a:t>
            </a:r>
          </a:p>
          <a:p>
            <a:r>
              <a:rPr lang="en-US" sz="1400" dirty="0"/>
              <a:t>7. Restoring Balance within Communities​</a:t>
            </a:r>
          </a:p>
          <a:p>
            <a:r>
              <a:rPr lang="en-US" sz="1400" dirty="0"/>
              <a:t>8. Addressing the Many Forms of Violence that Indigenous Women and Girls Face​</a:t>
            </a:r>
          </a:p>
          <a:p>
            <a:r>
              <a:rPr lang="en-US" sz="1400" dirty="0"/>
              <a:t>9. Moving Beyond the Legal System to Justice</a:t>
            </a:r>
          </a:p>
          <a:p>
            <a:r>
              <a:rPr lang="en-US" sz="1400" dirty="0"/>
              <a:t>10. Policy and Research Capacity – ​Revealing the Story and Understanding of its Meaning​</a:t>
            </a:r>
          </a:p>
          <a:p>
            <a:r>
              <a:rPr lang="en-US" sz="1400" dirty="0"/>
              <a:t>11. Education – Learn the Truth​</a:t>
            </a:r>
          </a:p>
          <a:p>
            <a:r>
              <a:rPr lang="en-US" sz="1400" dirty="0"/>
              <a:t>12. Culturally-Appropriate Services and Systems that Indigenous Women Navigate​</a:t>
            </a:r>
          </a:p>
          <a:p>
            <a:r>
              <a:rPr lang="en-US" sz="1400" dirty="0"/>
              <a:t>13. Accountability</a:t>
            </a:r>
          </a:p>
          <a:p>
            <a:endParaRPr lang="en-US" sz="1400"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0373A-8A21-7647-84A4-55219C76E3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475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34AF6B-7567-FB4E-B0B5-84E43ADF2B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56149"/>
            <a:ext cx="12192000" cy="3187451"/>
          </a:xfrm>
          <a:prstGeom prst="rect">
            <a:avLst/>
          </a:prstGeom>
        </p:spPr>
      </p:pic>
      <p:sp>
        <p:nvSpPr>
          <p:cNvPr id="2" name="Title 1">
            <a:extLst>
              <a:ext uri="{FF2B5EF4-FFF2-40B4-BE49-F238E27FC236}">
                <a16:creationId xmlns:a16="http://schemas.microsoft.com/office/drawing/2014/main" id="{3DC089E7-42FA-384B-984D-9A5668BA5B28}"/>
              </a:ext>
            </a:extLst>
          </p:cNvPr>
          <p:cNvSpPr>
            <a:spLocks noGrp="1"/>
          </p:cNvSpPr>
          <p:nvPr>
            <p:ph type="ctrTitle"/>
          </p:nvPr>
        </p:nvSpPr>
        <p:spPr>
          <a:xfrm>
            <a:off x="434715" y="448593"/>
            <a:ext cx="11407515" cy="2387600"/>
          </a:xfrm>
        </p:spPr>
        <p:txBody>
          <a:bodyPr anchor="b"/>
          <a:lstStyle>
            <a:lvl1pPr algn="ctr">
              <a:defRPr sz="6000">
                <a:solidFill>
                  <a:schemeClr val="accent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2D519EA-A22C-034C-868D-ADD2EDD7354E}"/>
              </a:ext>
            </a:extLst>
          </p:cNvPr>
          <p:cNvSpPr>
            <a:spLocks noGrp="1"/>
          </p:cNvSpPr>
          <p:nvPr>
            <p:ph type="subTitle" idx="1"/>
          </p:nvPr>
        </p:nvSpPr>
        <p:spPr>
          <a:xfrm>
            <a:off x="1524000" y="2928269"/>
            <a:ext cx="9144000" cy="605756"/>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59684DE-1D2E-8A4A-969B-0BB46FE978F9}"/>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CEFE1BC2-B30E-EB4A-A5FF-B9019B358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B881B-DED3-134C-BEF0-17E4C760C9FA}"/>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1226037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C115-8521-874D-8869-03178F00D2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A9D77-5241-4644-A81E-4D0E28C9B6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D1338-F803-3343-A7C9-46000E6149AF}"/>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DB2BE230-3ECE-E346-8B4E-84C5B8B5A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67A66-5C37-DC41-A68E-0F540A18D3F7}"/>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27705516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7FEDC-5F33-5647-A807-E477256E3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B30F60-BA3B-C14B-91CD-4360CB91C6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370E6-0D89-5F42-9DD5-D9AB7B7C6796}"/>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4B38CCA-C368-3843-9F02-4A8474F48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974A6-F465-0C4B-B333-2732FBC4BABE}"/>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4427005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34AF6B-7567-FB4E-B0B5-84E43ADF2BB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3756149"/>
            <a:ext cx="12192000" cy="3187451"/>
          </a:xfrm>
          <a:prstGeom prst="rect">
            <a:avLst/>
          </a:prstGeom>
        </p:spPr>
      </p:pic>
      <p:sp>
        <p:nvSpPr>
          <p:cNvPr id="2" name="Title 1">
            <a:extLst>
              <a:ext uri="{FF2B5EF4-FFF2-40B4-BE49-F238E27FC236}">
                <a16:creationId xmlns:a16="http://schemas.microsoft.com/office/drawing/2014/main" id="{3DC089E7-42FA-384B-984D-9A5668BA5B28}"/>
              </a:ext>
            </a:extLst>
          </p:cNvPr>
          <p:cNvSpPr>
            <a:spLocks noGrp="1"/>
          </p:cNvSpPr>
          <p:nvPr>
            <p:ph type="ctrTitle"/>
          </p:nvPr>
        </p:nvSpPr>
        <p:spPr>
          <a:xfrm>
            <a:off x="434715" y="448593"/>
            <a:ext cx="11407515" cy="2387600"/>
          </a:xfrm>
        </p:spPr>
        <p:txBody>
          <a:bodyPr anchor="b"/>
          <a:lstStyle>
            <a:lvl1pPr algn="ctr">
              <a:defRPr sz="6000">
                <a:solidFill>
                  <a:schemeClr val="accent3"/>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82D519EA-A22C-034C-868D-ADD2EDD7354E}"/>
              </a:ext>
            </a:extLst>
          </p:cNvPr>
          <p:cNvSpPr>
            <a:spLocks noGrp="1"/>
          </p:cNvSpPr>
          <p:nvPr>
            <p:ph type="subTitle" idx="1"/>
          </p:nvPr>
        </p:nvSpPr>
        <p:spPr>
          <a:xfrm>
            <a:off x="1524000" y="2928269"/>
            <a:ext cx="9144000" cy="605756"/>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59684DE-1D2E-8A4A-969B-0BB46FE978F9}"/>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CEFE1BC2-B30E-EB4A-A5FF-B9019B3582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B881B-DED3-134C-BEF0-17E4C760C9FA}"/>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1811505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035A-3AE8-2742-98D3-9084A8EA9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C5587-9594-564F-A5EB-F2950BB9B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1E1CF-5474-9D41-81C9-F44499F398DA}"/>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AD66AB4-0EBF-704B-BA15-744536F06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4993-CE62-C349-9A8C-6552C6145316}"/>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26644627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D3F04F-846F-6548-900A-3DA04C80D00A}"/>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60EF734-F1BC-004D-9063-39052338FBBF}"/>
              </a:ext>
            </a:extLst>
          </p:cNvPr>
          <p:cNvPicPr>
            <a:picLocks noChangeAspect="1"/>
          </p:cNvPicPr>
          <p:nvPr userDrawn="1"/>
        </p:nvPicPr>
        <p:blipFill>
          <a:blip r:embed="rId2"/>
          <a:stretch>
            <a:fillRect/>
          </a:stretch>
        </p:blipFill>
        <p:spPr>
          <a:xfrm>
            <a:off x="-1" y="6115181"/>
            <a:ext cx="12192001" cy="757020"/>
          </a:xfrm>
          <a:prstGeom prst="rect">
            <a:avLst/>
          </a:prstGeom>
        </p:spPr>
      </p:pic>
      <p:sp>
        <p:nvSpPr>
          <p:cNvPr id="2" name="Title 1">
            <a:extLst>
              <a:ext uri="{FF2B5EF4-FFF2-40B4-BE49-F238E27FC236}">
                <a16:creationId xmlns:a16="http://schemas.microsoft.com/office/drawing/2014/main" id="{9E1F035A-3AE8-2742-98D3-9084A8EA9728}"/>
              </a:ext>
            </a:extLst>
          </p:cNvPr>
          <p:cNvSpPr>
            <a:spLocks noGrp="1"/>
          </p:cNvSpPr>
          <p:nvPr>
            <p:ph type="title"/>
          </p:nvPr>
        </p:nvSpPr>
        <p:spPr/>
        <p:txBody>
          <a:bodyPr/>
          <a:lstStyle>
            <a:lvl1pPr>
              <a:defRPr>
                <a:solidFill>
                  <a:schemeClr val="accent1">
                    <a:lumMod val="20000"/>
                    <a:lumOff val="8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05C5587-9594-564F-A5EB-F2950BB9B367}"/>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1E1CF-5474-9D41-81C9-F44499F398DA}"/>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AD66AB4-0EBF-704B-BA15-744536F06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4993-CE62-C349-9A8C-6552C6145316}"/>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4812927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Showcase">
    <p:spTree>
      <p:nvGrpSpPr>
        <p:cNvPr id="1" name=""/>
        <p:cNvGrpSpPr/>
        <p:nvPr/>
      </p:nvGrpSpPr>
      <p:grpSpPr>
        <a:xfrm>
          <a:off x="0" y="0"/>
          <a:ext cx="0" cy="0"/>
          <a:chOff x="0" y="0"/>
          <a:chExt cx="0" cy="0"/>
        </a:xfrm>
      </p:grpSpPr>
      <p:pic>
        <p:nvPicPr>
          <p:cNvPr id="10" name="Picture 9" descr="A close up of a sign&#10;&#10;Description automatically generated">
            <a:extLst>
              <a:ext uri="{FF2B5EF4-FFF2-40B4-BE49-F238E27FC236}">
                <a16:creationId xmlns:a16="http://schemas.microsoft.com/office/drawing/2014/main" id="{C47A3930-7C0C-DF41-A7A5-20ED8E6FE8D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60EF734-F1BC-004D-9063-39052338FBBF}"/>
              </a:ext>
            </a:extLst>
          </p:cNvPr>
          <p:cNvPicPr>
            <a:picLocks noChangeAspect="1"/>
          </p:cNvPicPr>
          <p:nvPr userDrawn="1"/>
        </p:nvPicPr>
        <p:blipFill>
          <a:blip r:embed="rId3"/>
          <a:stretch>
            <a:fillRect/>
          </a:stretch>
        </p:blipFill>
        <p:spPr>
          <a:xfrm>
            <a:off x="-1" y="6115181"/>
            <a:ext cx="12192001" cy="757020"/>
          </a:xfrm>
          <a:prstGeom prst="rect">
            <a:avLst/>
          </a:prstGeom>
        </p:spPr>
      </p:pic>
      <p:sp>
        <p:nvSpPr>
          <p:cNvPr id="2" name="Title 1">
            <a:extLst>
              <a:ext uri="{FF2B5EF4-FFF2-40B4-BE49-F238E27FC236}">
                <a16:creationId xmlns:a16="http://schemas.microsoft.com/office/drawing/2014/main" id="{9E1F035A-3AE8-2742-98D3-9084A8EA972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05C5587-9594-564F-A5EB-F2950BB9B367}"/>
              </a:ext>
            </a:extLst>
          </p:cNvPr>
          <p:cNvSpPr>
            <a:spLocks noGrp="1"/>
          </p:cNvSpPr>
          <p:nvPr>
            <p:ph idx="1"/>
          </p:nvPr>
        </p:nvSpPr>
        <p:spPr/>
        <p:txBody>
          <a:bodyPr/>
          <a:lstStyle>
            <a:lvl1pPr>
              <a:defRPr>
                <a:solidFill>
                  <a:schemeClr val="accent1">
                    <a:lumMod val="20000"/>
                    <a:lumOff val="80000"/>
                  </a:schemeClr>
                </a:solidFill>
              </a:defRPr>
            </a:lvl1pPr>
            <a:lvl2pPr>
              <a:defRPr>
                <a:solidFill>
                  <a:schemeClr val="accent1">
                    <a:lumMod val="20000"/>
                    <a:lumOff val="80000"/>
                  </a:schemeClr>
                </a:solidFill>
              </a:defRPr>
            </a:lvl2pPr>
            <a:lvl3pPr>
              <a:defRPr>
                <a:solidFill>
                  <a:schemeClr val="accent1">
                    <a:lumMod val="20000"/>
                    <a:lumOff val="80000"/>
                  </a:schemeClr>
                </a:solidFill>
              </a:defRPr>
            </a:lvl3pPr>
            <a:lvl4pPr>
              <a:defRPr>
                <a:solidFill>
                  <a:schemeClr val="accent1">
                    <a:lumMod val="20000"/>
                    <a:lumOff val="80000"/>
                  </a:schemeClr>
                </a:solidFill>
              </a:defRPr>
            </a:lvl4pPr>
            <a:lvl5pPr>
              <a:defRPr>
                <a:solidFill>
                  <a:schemeClr val="accent1">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1E1CF-5474-9D41-81C9-F44499F398DA}"/>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AD66AB4-0EBF-704B-BA15-744536F06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4993-CE62-C349-9A8C-6552C6145316}"/>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162449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Showcase 2">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47A3930-7C0C-DF41-A7A5-20ED8E6FE8DC}"/>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B60EF734-F1BC-004D-9063-39052338FBBF}"/>
              </a:ext>
            </a:extLst>
          </p:cNvPr>
          <p:cNvPicPr>
            <a:picLocks noChangeAspect="1"/>
          </p:cNvPicPr>
          <p:nvPr userDrawn="1"/>
        </p:nvPicPr>
        <p:blipFill>
          <a:blip r:embed="rId3"/>
          <a:stretch>
            <a:fillRect/>
          </a:stretch>
        </p:blipFill>
        <p:spPr>
          <a:xfrm>
            <a:off x="-1" y="6115181"/>
            <a:ext cx="12192001" cy="757020"/>
          </a:xfrm>
          <a:prstGeom prst="rect">
            <a:avLst/>
          </a:prstGeom>
        </p:spPr>
      </p:pic>
      <p:sp>
        <p:nvSpPr>
          <p:cNvPr id="2" name="Title 1">
            <a:extLst>
              <a:ext uri="{FF2B5EF4-FFF2-40B4-BE49-F238E27FC236}">
                <a16:creationId xmlns:a16="http://schemas.microsoft.com/office/drawing/2014/main" id="{9E1F035A-3AE8-2742-98D3-9084A8EA9728}"/>
              </a:ext>
            </a:extLst>
          </p:cNvPr>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05C5587-9594-564F-A5EB-F2950BB9B367}"/>
              </a:ext>
            </a:extLst>
          </p:cNvPr>
          <p:cNvSpPr>
            <a:spLocks noGrp="1"/>
          </p:cNvSpPr>
          <p:nvPr>
            <p:ph idx="1"/>
          </p:nvPr>
        </p:nvSpPr>
        <p:spPr/>
        <p:txBody>
          <a:bodyPr/>
          <a:lstStyle>
            <a:lvl1pPr>
              <a:defRPr>
                <a:solidFill>
                  <a:schemeClr val="accent1">
                    <a:lumMod val="20000"/>
                    <a:lumOff val="80000"/>
                  </a:schemeClr>
                </a:solidFill>
              </a:defRPr>
            </a:lvl1pPr>
            <a:lvl2pPr>
              <a:defRPr>
                <a:solidFill>
                  <a:schemeClr val="accent1">
                    <a:lumMod val="20000"/>
                    <a:lumOff val="80000"/>
                  </a:schemeClr>
                </a:solidFill>
              </a:defRPr>
            </a:lvl2pPr>
            <a:lvl3pPr>
              <a:defRPr>
                <a:solidFill>
                  <a:schemeClr val="accent1">
                    <a:lumMod val="20000"/>
                    <a:lumOff val="80000"/>
                  </a:schemeClr>
                </a:solidFill>
              </a:defRPr>
            </a:lvl3pPr>
            <a:lvl4pPr>
              <a:defRPr>
                <a:solidFill>
                  <a:schemeClr val="accent1">
                    <a:lumMod val="20000"/>
                    <a:lumOff val="80000"/>
                  </a:schemeClr>
                </a:solidFill>
              </a:defRPr>
            </a:lvl4pPr>
            <a:lvl5pPr>
              <a:defRPr>
                <a:solidFill>
                  <a:schemeClr val="accent1">
                    <a:lumMod val="20000"/>
                    <a:lumOff val="8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3C1E1CF-5474-9D41-81C9-F44499F398DA}"/>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AD66AB4-0EBF-704B-BA15-744536F06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4993-CE62-C349-9A8C-6552C6145316}"/>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062893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8B7185-7C56-C348-9F59-304E43E0F1D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072A1E-44A8-7742-9318-CB40DB0D6C1F}"/>
              </a:ext>
            </a:extLst>
          </p:cNvPr>
          <p:cNvPicPr>
            <a:picLocks noChangeAspect="1"/>
          </p:cNvPicPr>
          <p:nvPr userDrawn="1"/>
        </p:nvPicPr>
        <p:blipFill>
          <a:blip r:embed="rId2"/>
          <a:stretch>
            <a:fillRect/>
          </a:stretch>
        </p:blipFill>
        <p:spPr>
          <a:xfrm>
            <a:off x="-1" y="6115181"/>
            <a:ext cx="12192001" cy="757020"/>
          </a:xfrm>
          <a:prstGeom prst="rect">
            <a:avLst/>
          </a:prstGeom>
        </p:spPr>
      </p:pic>
      <p:sp>
        <p:nvSpPr>
          <p:cNvPr id="2" name="Title 1">
            <a:extLst>
              <a:ext uri="{FF2B5EF4-FFF2-40B4-BE49-F238E27FC236}">
                <a16:creationId xmlns:a16="http://schemas.microsoft.com/office/drawing/2014/main" id="{261EEBDE-52BB-B04E-9586-CC5E865B2ED9}"/>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09D6AE-4412-3B49-918A-ED64D1D97B23}"/>
              </a:ext>
            </a:extLst>
          </p:cNvPr>
          <p:cNvSpPr>
            <a:spLocks noGrp="1"/>
          </p:cNvSpPr>
          <p:nvPr>
            <p:ph type="body" idx="1"/>
          </p:nvPr>
        </p:nvSpPr>
        <p:spPr>
          <a:xfrm>
            <a:off x="831850" y="4589463"/>
            <a:ext cx="10515600" cy="1500187"/>
          </a:xfrm>
        </p:spPr>
        <p:txBody>
          <a:bodyPr/>
          <a:lstStyle>
            <a:lvl1pPr marL="0" indent="0" algn="ctr">
              <a:buNone/>
              <a:defRPr sz="2400">
                <a:solidFill>
                  <a:schemeClr val="accent1">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BBAFDA-F858-4041-87E3-0AAAA1020B3B}"/>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EB69E87-0F05-C04E-8B21-51C56383A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6011E-835A-7C4E-877F-C6F0D9A4DFB1}"/>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806602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F85E0-D48B-6148-9CEA-15B2A6A85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DAB5E6-4C9A-3F4F-B0CC-147BC6F9A2E6}"/>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4" name="Footer Placeholder 3">
            <a:extLst>
              <a:ext uri="{FF2B5EF4-FFF2-40B4-BE49-F238E27FC236}">
                <a16:creationId xmlns:a16="http://schemas.microsoft.com/office/drawing/2014/main" id="{0EDECE60-EB4B-FC42-9C02-7DDD44F3F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5F1B0D-FF5C-AF48-95E6-09B2C9BAF737}"/>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1340528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7D488-5B38-8A4D-AF02-F444F696E5A3}"/>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3" name="Footer Placeholder 2">
            <a:extLst>
              <a:ext uri="{FF2B5EF4-FFF2-40B4-BE49-F238E27FC236}">
                <a16:creationId xmlns:a16="http://schemas.microsoft.com/office/drawing/2014/main" id="{4E712D79-D964-5542-BCB3-2C99EC7F6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A348D1-BBFF-BE4C-A87C-64F50B341E43}"/>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1939769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F035A-3AE8-2742-98D3-9084A8EA97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C5587-9594-564F-A5EB-F2950BB9B3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C1E1CF-5474-9D41-81C9-F44499F398DA}"/>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AD66AB4-0EBF-704B-BA15-744536F06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2D4993-CE62-C349-9A8C-6552C6145316}"/>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791595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A772-1CAB-484B-AF77-814A06500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D1F907-1D43-EE44-BE20-28D3686FDA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EC9AC-5C11-494F-AB94-A1C682A6DA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D2A02-DA83-B54C-884D-D871FB5F281C}"/>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6" name="Footer Placeholder 5">
            <a:extLst>
              <a:ext uri="{FF2B5EF4-FFF2-40B4-BE49-F238E27FC236}">
                <a16:creationId xmlns:a16="http://schemas.microsoft.com/office/drawing/2014/main" id="{A8938DB1-C186-D24E-8464-B344691D5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1087A-00EA-664F-AF2D-9C6366D713BA}"/>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29296362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1C39-536F-7B4E-9253-B9EEF82038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20CB6C-328D-4B4C-9A57-014572D0E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EDD862-8D25-734F-B57D-61C7587AD2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CCD4D0-0A40-FC47-984F-E0C64CD7A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48F7DB-A160-4748-89FF-6F95F3A69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CC3EC0-42A6-FF4D-BFEC-9E3C83D44500}"/>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8" name="Footer Placeholder 7">
            <a:extLst>
              <a:ext uri="{FF2B5EF4-FFF2-40B4-BE49-F238E27FC236}">
                <a16:creationId xmlns:a16="http://schemas.microsoft.com/office/drawing/2014/main" id="{3A39F18A-A85E-CF4E-9014-973EC15ED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9B8322-00B9-8B4A-8A33-4C97520B2DBD}"/>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33868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E26A-645A-324C-B7DA-B3ED3BB78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8AFFDC-73F6-4648-8225-2D90B334F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5EE1BB-735B-BF4B-B3DD-3303C72BB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8094DA-A295-AB42-BDF5-D6CBEE1565FD}"/>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6" name="Footer Placeholder 5">
            <a:extLst>
              <a:ext uri="{FF2B5EF4-FFF2-40B4-BE49-F238E27FC236}">
                <a16:creationId xmlns:a16="http://schemas.microsoft.com/office/drawing/2014/main" id="{ACC689D0-B31F-2D43-B5A2-945D076C2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A4EEF-62F7-6E43-9329-3B6907AE698C}"/>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010617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F0B1-1CBB-C040-AC06-F59221C27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687F61-47E8-594E-9E8F-A4E32BD9AB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89DA2C-A4A5-BB44-9FA7-4AC502EED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C6568-29BE-8E4E-8794-E1BE64635349}"/>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6" name="Footer Placeholder 5">
            <a:extLst>
              <a:ext uri="{FF2B5EF4-FFF2-40B4-BE49-F238E27FC236}">
                <a16:creationId xmlns:a16="http://schemas.microsoft.com/office/drawing/2014/main" id="{69FD5AF7-0CC6-4449-9D1D-EEAB1EEB3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9F59AA-8FDF-864E-A9E3-8BBFC4DC82AE}"/>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2256117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C115-8521-874D-8869-03178F00D2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5A9D77-5241-4644-A81E-4D0E28C9B6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D1338-F803-3343-A7C9-46000E6149AF}"/>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DB2BE230-3ECE-E346-8B4E-84C5B8B5AC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67A66-5C37-DC41-A68E-0F540A18D3F7}"/>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4337448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37FEDC-5F33-5647-A807-E477256E33C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B30F60-BA3B-C14B-91CD-4360CB91C6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6370E6-0D89-5F42-9DD5-D9AB7B7C6796}"/>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4B38CCA-C368-3843-9F02-4A8474F48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4974A6-F465-0C4B-B333-2732FBC4BABE}"/>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290614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8B7185-7C56-C348-9F59-304E43E0F1DC}"/>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6072A1E-44A8-7742-9318-CB40DB0D6C1F}"/>
              </a:ext>
            </a:extLst>
          </p:cNvPr>
          <p:cNvPicPr>
            <a:picLocks noChangeAspect="1"/>
          </p:cNvPicPr>
          <p:nvPr userDrawn="1"/>
        </p:nvPicPr>
        <p:blipFill>
          <a:blip r:embed="rId2"/>
          <a:stretch>
            <a:fillRect/>
          </a:stretch>
        </p:blipFill>
        <p:spPr>
          <a:xfrm>
            <a:off x="-1" y="6115181"/>
            <a:ext cx="12192001" cy="757020"/>
          </a:xfrm>
          <a:prstGeom prst="rect">
            <a:avLst/>
          </a:prstGeom>
        </p:spPr>
      </p:pic>
      <p:sp>
        <p:nvSpPr>
          <p:cNvPr id="2" name="Title 1">
            <a:extLst>
              <a:ext uri="{FF2B5EF4-FFF2-40B4-BE49-F238E27FC236}">
                <a16:creationId xmlns:a16="http://schemas.microsoft.com/office/drawing/2014/main" id="{261EEBDE-52BB-B04E-9586-CC5E865B2ED9}"/>
              </a:ext>
            </a:extLst>
          </p:cNvPr>
          <p:cNvSpPr>
            <a:spLocks noGrp="1"/>
          </p:cNvSpPr>
          <p:nvPr>
            <p:ph type="title"/>
          </p:nvPr>
        </p:nvSpPr>
        <p:spPr>
          <a:xfrm>
            <a:off x="831850" y="1709738"/>
            <a:ext cx="10515600" cy="2852737"/>
          </a:xfrm>
        </p:spPr>
        <p:txBody>
          <a:bodyPr anchor="b"/>
          <a:lstStyle>
            <a:lvl1pPr algn="ct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F09D6AE-4412-3B49-918A-ED64D1D97B23}"/>
              </a:ext>
            </a:extLst>
          </p:cNvPr>
          <p:cNvSpPr>
            <a:spLocks noGrp="1"/>
          </p:cNvSpPr>
          <p:nvPr>
            <p:ph type="body" idx="1"/>
          </p:nvPr>
        </p:nvSpPr>
        <p:spPr>
          <a:xfrm>
            <a:off x="831850" y="4589463"/>
            <a:ext cx="10515600" cy="1500187"/>
          </a:xfrm>
        </p:spPr>
        <p:txBody>
          <a:bodyPr/>
          <a:lstStyle>
            <a:lvl1pPr marL="0" indent="0" algn="ctr">
              <a:buNone/>
              <a:defRPr sz="2400">
                <a:solidFill>
                  <a:schemeClr val="accent1">
                    <a:lumMod val="60000"/>
                    <a:lumOff val="4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2BBAFDA-F858-4041-87E3-0AAAA1020B3B}"/>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5" name="Footer Placeholder 4">
            <a:extLst>
              <a:ext uri="{FF2B5EF4-FFF2-40B4-BE49-F238E27FC236}">
                <a16:creationId xmlns:a16="http://schemas.microsoft.com/office/drawing/2014/main" id="{6EB69E87-0F05-C04E-8B21-51C56383A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D6011E-835A-7C4E-877F-C6F0D9A4DFB1}"/>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1809573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4A772-1CAB-484B-AF77-814A065008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D1F907-1D43-EE44-BE20-28D3686FDA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9EC9AC-5C11-494F-AB94-A1C682A6DA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4D2A02-DA83-B54C-884D-D871FB5F281C}"/>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6" name="Footer Placeholder 5">
            <a:extLst>
              <a:ext uri="{FF2B5EF4-FFF2-40B4-BE49-F238E27FC236}">
                <a16:creationId xmlns:a16="http://schemas.microsoft.com/office/drawing/2014/main" id="{A8938DB1-C186-D24E-8464-B344691D58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F1087A-00EA-664F-AF2D-9C6366D713BA}"/>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42218254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D1C39-536F-7B4E-9253-B9EEF82038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20CB6C-328D-4B4C-9A57-014572D0EC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EDD862-8D25-734F-B57D-61C7587AD2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CCD4D0-0A40-FC47-984F-E0C64CD7A3A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48F7DB-A160-4748-89FF-6F95F3A69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FCC3EC0-42A6-FF4D-BFEC-9E3C83D44500}"/>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8" name="Footer Placeholder 7">
            <a:extLst>
              <a:ext uri="{FF2B5EF4-FFF2-40B4-BE49-F238E27FC236}">
                <a16:creationId xmlns:a16="http://schemas.microsoft.com/office/drawing/2014/main" id="{3A39F18A-A85E-CF4E-9014-973EC15ED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9B8322-00B9-8B4A-8A33-4C97520B2DBD}"/>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2812927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F85E0-D48B-6148-9CEA-15B2A6A859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ADAB5E6-4C9A-3F4F-B0CC-147BC6F9A2E6}"/>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4" name="Footer Placeholder 3">
            <a:extLst>
              <a:ext uri="{FF2B5EF4-FFF2-40B4-BE49-F238E27FC236}">
                <a16:creationId xmlns:a16="http://schemas.microsoft.com/office/drawing/2014/main" id="{0EDECE60-EB4B-FC42-9C02-7DDD44F3FC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5F1B0D-FF5C-AF48-95E6-09B2C9BAF737}"/>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2976556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F7D488-5B38-8A4D-AF02-F444F696E5A3}"/>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3" name="Footer Placeholder 2">
            <a:extLst>
              <a:ext uri="{FF2B5EF4-FFF2-40B4-BE49-F238E27FC236}">
                <a16:creationId xmlns:a16="http://schemas.microsoft.com/office/drawing/2014/main" id="{4E712D79-D964-5542-BCB3-2C99EC7F65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A348D1-BBFF-BE4C-A87C-64F50B341E43}"/>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94057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9E26A-645A-324C-B7DA-B3ED3BB78A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8AFFDC-73F6-4648-8225-2D90B334F2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5EE1BB-735B-BF4B-B3DD-3303C72BB1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8094DA-A295-AB42-BDF5-D6CBEE1565FD}"/>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6" name="Footer Placeholder 5">
            <a:extLst>
              <a:ext uri="{FF2B5EF4-FFF2-40B4-BE49-F238E27FC236}">
                <a16:creationId xmlns:a16="http://schemas.microsoft.com/office/drawing/2014/main" id="{ACC689D0-B31F-2D43-B5A2-945D076C26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CA4EEF-62F7-6E43-9329-3B6907AE698C}"/>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3897904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2F0B1-1CBB-C040-AC06-F59221C27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687F61-47E8-594E-9E8F-A4E32BD9AB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889DA2C-A4A5-BB44-9FA7-4AC502EEDC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EC6568-29BE-8E4E-8794-E1BE64635349}"/>
              </a:ext>
            </a:extLst>
          </p:cNvPr>
          <p:cNvSpPr>
            <a:spLocks noGrp="1"/>
          </p:cNvSpPr>
          <p:nvPr>
            <p:ph type="dt" sz="half" idx="10"/>
          </p:nvPr>
        </p:nvSpPr>
        <p:spPr/>
        <p:txBody>
          <a:bodyPr/>
          <a:lstStyle/>
          <a:p>
            <a:fld id="{FA5569BF-B204-8440-AD47-7FCD1DC3279D}" type="datetimeFigureOut">
              <a:rPr lang="en-US" smtClean="0"/>
              <a:t>6/27/2022</a:t>
            </a:fld>
            <a:endParaRPr lang="en-US"/>
          </a:p>
        </p:txBody>
      </p:sp>
      <p:sp>
        <p:nvSpPr>
          <p:cNvPr id="6" name="Footer Placeholder 5">
            <a:extLst>
              <a:ext uri="{FF2B5EF4-FFF2-40B4-BE49-F238E27FC236}">
                <a16:creationId xmlns:a16="http://schemas.microsoft.com/office/drawing/2014/main" id="{69FD5AF7-0CC6-4449-9D1D-EEAB1EEB3D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9F59AA-8FDF-864E-A9E3-8BBFC4DC82AE}"/>
              </a:ext>
            </a:extLst>
          </p:cNvPr>
          <p:cNvSpPr>
            <a:spLocks noGrp="1"/>
          </p:cNvSpPr>
          <p:nvPr>
            <p:ph type="sldNum" sz="quarter" idx="12"/>
          </p:nvPr>
        </p:nvSpPr>
        <p:spPr/>
        <p:txBody>
          <a:bodyPr/>
          <a:lstStyle/>
          <a:p>
            <a:fld id="{E9C246BE-403F-DB43-AF1D-6BF69A2AC168}" type="slidenum">
              <a:rPr lang="en-US" smtClean="0"/>
              <a:t>‹#›</a:t>
            </a:fld>
            <a:endParaRPr lang="en-US"/>
          </a:p>
        </p:txBody>
      </p:sp>
    </p:spTree>
    <p:extLst>
      <p:ext uri="{BB962C8B-B14F-4D97-AF65-F5344CB8AC3E}">
        <p14:creationId xmlns:p14="http://schemas.microsoft.com/office/powerpoint/2010/main" val="428228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775C36-8604-8440-B207-4BA7FAAF7949}"/>
              </a:ext>
            </a:extLst>
          </p:cNvPr>
          <p:cNvPicPr>
            <a:picLocks noChangeAspect="1"/>
          </p:cNvPicPr>
          <p:nvPr userDrawn="1"/>
        </p:nvPicPr>
        <p:blipFill>
          <a:blip r:embed="rId13"/>
          <a:stretch>
            <a:fillRect/>
          </a:stretch>
        </p:blipFill>
        <p:spPr>
          <a:xfrm>
            <a:off x="-1" y="6115181"/>
            <a:ext cx="12192001" cy="757020"/>
          </a:xfrm>
          <a:prstGeom prst="rect">
            <a:avLst/>
          </a:prstGeom>
        </p:spPr>
      </p:pic>
      <p:sp>
        <p:nvSpPr>
          <p:cNvPr id="2" name="Title Placeholder 1">
            <a:extLst>
              <a:ext uri="{FF2B5EF4-FFF2-40B4-BE49-F238E27FC236}">
                <a16:creationId xmlns:a16="http://schemas.microsoft.com/office/drawing/2014/main" id="{B6EF609F-8002-D64F-856D-638FD1086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97C727-3DF5-E240-ADE4-2313F5C9DD77}"/>
              </a:ext>
            </a:extLst>
          </p:cNvPr>
          <p:cNvSpPr>
            <a:spLocks noGrp="1"/>
          </p:cNvSpPr>
          <p:nvPr>
            <p:ph type="body" idx="1"/>
          </p:nvPr>
        </p:nvSpPr>
        <p:spPr>
          <a:xfrm>
            <a:off x="838200" y="1825625"/>
            <a:ext cx="10515600" cy="4138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C918DE-CEA1-C74B-AC0B-567B4647F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A5569BF-B204-8440-AD47-7FCD1DC3279D}" type="datetimeFigureOut">
              <a:rPr lang="en-US" smtClean="0"/>
              <a:pPr/>
              <a:t>6/27/2022</a:t>
            </a:fld>
            <a:endParaRPr lang="en-US" dirty="0"/>
          </a:p>
        </p:txBody>
      </p:sp>
      <p:sp>
        <p:nvSpPr>
          <p:cNvPr id="5" name="Footer Placeholder 4">
            <a:extLst>
              <a:ext uri="{FF2B5EF4-FFF2-40B4-BE49-F238E27FC236}">
                <a16:creationId xmlns:a16="http://schemas.microsoft.com/office/drawing/2014/main" id="{3FCD3528-9272-0F45-80C9-47530232B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00194BE-7E8C-B145-9863-D9561F1D0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9C246BE-403F-DB43-AF1D-6BF69A2AC168}" type="slidenum">
              <a:rPr lang="en-US" smtClean="0"/>
              <a:pPr/>
              <a:t>‹#›</a:t>
            </a:fld>
            <a:endParaRPr lang="en-US" dirty="0"/>
          </a:p>
        </p:txBody>
      </p:sp>
    </p:spTree>
    <p:extLst>
      <p:ext uri="{BB962C8B-B14F-4D97-AF65-F5344CB8AC3E}">
        <p14:creationId xmlns:p14="http://schemas.microsoft.com/office/powerpoint/2010/main" val="5835457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775C36-8604-8440-B207-4BA7FAAF7949}"/>
              </a:ext>
            </a:extLst>
          </p:cNvPr>
          <p:cNvPicPr>
            <a:picLocks noChangeAspect="1"/>
          </p:cNvPicPr>
          <p:nvPr userDrawn="1"/>
        </p:nvPicPr>
        <p:blipFill>
          <a:blip r:embed="rId16"/>
          <a:stretch>
            <a:fillRect/>
          </a:stretch>
        </p:blipFill>
        <p:spPr>
          <a:xfrm>
            <a:off x="-1" y="6115181"/>
            <a:ext cx="12192001" cy="757020"/>
          </a:xfrm>
          <a:prstGeom prst="rect">
            <a:avLst/>
          </a:prstGeom>
        </p:spPr>
      </p:pic>
      <p:sp>
        <p:nvSpPr>
          <p:cNvPr id="2" name="Title Placeholder 1">
            <a:extLst>
              <a:ext uri="{FF2B5EF4-FFF2-40B4-BE49-F238E27FC236}">
                <a16:creationId xmlns:a16="http://schemas.microsoft.com/office/drawing/2014/main" id="{B6EF609F-8002-D64F-856D-638FD1086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97C727-3DF5-E240-ADE4-2313F5C9DD77}"/>
              </a:ext>
            </a:extLst>
          </p:cNvPr>
          <p:cNvSpPr>
            <a:spLocks noGrp="1"/>
          </p:cNvSpPr>
          <p:nvPr>
            <p:ph type="body" idx="1"/>
          </p:nvPr>
        </p:nvSpPr>
        <p:spPr>
          <a:xfrm>
            <a:off x="838200" y="1825625"/>
            <a:ext cx="10515600" cy="413883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8C918DE-CEA1-C74B-AC0B-567B4647F0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FA5569BF-B204-8440-AD47-7FCD1DC3279D}" type="datetimeFigureOut">
              <a:rPr lang="en-US" smtClean="0"/>
              <a:pPr/>
              <a:t>6/27/2022</a:t>
            </a:fld>
            <a:endParaRPr lang="en-US" dirty="0"/>
          </a:p>
        </p:txBody>
      </p:sp>
      <p:sp>
        <p:nvSpPr>
          <p:cNvPr id="5" name="Footer Placeholder 4">
            <a:extLst>
              <a:ext uri="{FF2B5EF4-FFF2-40B4-BE49-F238E27FC236}">
                <a16:creationId xmlns:a16="http://schemas.microsoft.com/office/drawing/2014/main" id="{3FCD3528-9272-0F45-80C9-47530232B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00194BE-7E8C-B145-9863-D9561F1D0F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E9C246BE-403F-DB43-AF1D-6BF69A2AC168}" type="slidenum">
              <a:rPr lang="en-US" smtClean="0"/>
              <a:pPr/>
              <a:t>‹#›</a:t>
            </a:fld>
            <a:endParaRPr lang="en-US" dirty="0"/>
          </a:p>
        </p:txBody>
      </p:sp>
    </p:spTree>
    <p:extLst>
      <p:ext uri="{BB962C8B-B14F-4D97-AF65-F5344CB8AC3E}">
        <p14:creationId xmlns:p14="http://schemas.microsoft.com/office/powerpoint/2010/main" val="27739377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png"/><Relationship Id="rId3" Type="http://schemas.openxmlformats.org/officeDocument/2006/relationships/image" Target="../media/image13.jpeg"/><Relationship Id="rId7" Type="http://schemas.openxmlformats.org/officeDocument/2006/relationships/image" Target="../media/image17.jpeg"/><Relationship Id="rId12"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4.jpeg"/><Relationship Id="rId7" Type="http://schemas.openxmlformats.org/officeDocument/2006/relationships/image" Target="../media/image28.jpe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23.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jpe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onwa.ca/video-library"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C4702-05F3-7640-BDB4-E99A478FAC02}"/>
              </a:ext>
            </a:extLst>
          </p:cNvPr>
          <p:cNvSpPr>
            <a:spLocks noGrp="1"/>
          </p:cNvSpPr>
          <p:nvPr>
            <p:ph type="ctrTitle"/>
          </p:nvPr>
        </p:nvSpPr>
        <p:spPr>
          <a:xfrm>
            <a:off x="392242" y="448593"/>
            <a:ext cx="11407515" cy="2387600"/>
          </a:xfrm>
        </p:spPr>
        <p:txBody>
          <a:bodyPr>
            <a:normAutofit fontScale="90000"/>
          </a:bodyPr>
          <a:lstStyle/>
          <a:p>
            <a:br>
              <a:rPr lang="en-CA" sz="4800" dirty="0">
                <a:latin typeface="Calibri" panose="020F0502020204030204" pitchFamily="34" charset="0"/>
                <a:ea typeface="Calibri" panose="020F0502020204030204" pitchFamily="34" charset="0"/>
                <a:cs typeface="Times New Roman" panose="02020603050405020304" pitchFamily="18" charset="0"/>
              </a:rPr>
            </a:br>
            <a:br>
              <a:rPr lang="en-CA" sz="4800" dirty="0">
                <a:latin typeface="Calibri" panose="020F0502020204030204" pitchFamily="34" charset="0"/>
                <a:ea typeface="Calibri" panose="020F0502020204030204" pitchFamily="34" charset="0"/>
                <a:cs typeface="Times New Roman" panose="02020603050405020304" pitchFamily="18" charset="0"/>
              </a:rPr>
            </a:br>
            <a:br>
              <a:rPr lang="en-CA" sz="4800" dirty="0">
                <a:latin typeface="Calibri" panose="020F0502020204030204" pitchFamily="34" charset="0"/>
                <a:ea typeface="Calibri" panose="020F0502020204030204" pitchFamily="34" charset="0"/>
                <a:cs typeface="Times New Roman" panose="02020603050405020304" pitchFamily="18" charset="0"/>
              </a:rPr>
            </a:br>
            <a:br>
              <a:rPr lang="en-CA" sz="4800" dirty="0">
                <a:latin typeface="Calibri" panose="020F0502020204030204" pitchFamily="34" charset="0"/>
                <a:ea typeface="Calibri" panose="020F0502020204030204" pitchFamily="34" charset="0"/>
                <a:cs typeface="Times New Roman" panose="02020603050405020304" pitchFamily="18" charset="0"/>
              </a:rPr>
            </a:br>
            <a:r>
              <a:rPr lang="en-CA" sz="4800" dirty="0">
                <a:latin typeface="Calibri" panose="020F0502020204030204" pitchFamily="34" charset="0"/>
                <a:ea typeface="Calibri" panose="020F0502020204030204" pitchFamily="34" charset="0"/>
                <a:cs typeface="Times New Roman" panose="02020603050405020304" pitchFamily="18" charset="0"/>
              </a:rPr>
              <a:t>Ontario Native Women’s Association </a:t>
            </a:r>
            <a:br>
              <a:rPr lang="en-CA" sz="4800" dirty="0">
                <a:latin typeface="Calibri" panose="020F0502020204030204" pitchFamily="34" charset="0"/>
                <a:ea typeface="Calibri" panose="020F0502020204030204" pitchFamily="34" charset="0"/>
                <a:cs typeface="Times New Roman" panose="02020603050405020304" pitchFamily="18" charset="0"/>
              </a:rPr>
            </a:br>
            <a:br>
              <a:rPr lang="en-CA" sz="1800" dirty="0">
                <a:effectLst/>
                <a:latin typeface="Calibri" panose="020F0502020204030204" pitchFamily="34" charset="0"/>
                <a:ea typeface="Calibri" panose="020F0502020204030204" pitchFamily="34" charset="0"/>
                <a:cs typeface="Times New Roman" panose="02020603050405020304" pitchFamily="18" charset="0"/>
              </a:rPr>
            </a:br>
            <a:br>
              <a:rPr lang="en-CA"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01EFB6B5-2D7B-034D-9EDF-61FEE48C4F5C}"/>
              </a:ext>
            </a:extLst>
          </p:cNvPr>
          <p:cNvSpPr>
            <a:spLocks noGrp="1"/>
          </p:cNvSpPr>
          <p:nvPr>
            <p:ph type="subTitle" idx="1"/>
          </p:nvPr>
        </p:nvSpPr>
        <p:spPr/>
        <p:txBody>
          <a:bodyPr/>
          <a:lstStyle/>
          <a:p>
            <a:r>
              <a:rPr lang="en-US" dirty="0"/>
              <a:t>Presentation by: Michele Solomon and Monique DesRosiers </a:t>
            </a:r>
          </a:p>
        </p:txBody>
      </p:sp>
    </p:spTree>
    <p:extLst>
      <p:ext uri="{BB962C8B-B14F-4D97-AF65-F5344CB8AC3E}">
        <p14:creationId xmlns:p14="http://schemas.microsoft.com/office/powerpoint/2010/main" val="265735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9A278-8660-47AC-B97E-573B53C870E0}"/>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Indigenous Women’s Safety Table </a:t>
            </a:r>
            <a:endParaRPr lang="en-CA" dirty="0"/>
          </a:p>
        </p:txBody>
      </p:sp>
      <p:sp>
        <p:nvSpPr>
          <p:cNvPr id="4" name="Content Placeholder 3">
            <a:extLst>
              <a:ext uri="{FF2B5EF4-FFF2-40B4-BE49-F238E27FC236}">
                <a16:creationId xmlns:a16="http://schemas.microsoft.com/office/drawing/2014/main" id="{AB9B9424-37DB-4D54-9C7C-F3ABF55E5EAC}"/>
              </a:ext>
            </a:extLst>
          </p:cNvPr>
          <p:cNvSpPr>
            <a:spLocks noGrp="1"/>
          </p:cNvSpPr>
          <p:nvPr>
            <p:ph sz="half" idx="1"/>
          </p:nvPr>
        </p:nvSpPr>
        <p:spPr>
          <a:xfrm>
            <a:off x="838200" y="1825625"/>
            <a:ext cx="7118684" cy="4351338"/>
          </a:xfrm>
        </p:spPr>
        <p:txBody>
          <a:bodyPr/>
          <a:lstStyle/>
          <a:p>
            <a:r>
              <a:rPr lang="en-CA" dirty="0"/>
              <a:t>The IWST is guided by the four following principles: </a:t>
            </a:r>
          </a:p>
          <a:p>
            <a:pPr lvl="1"/>
            <a:r>
              <a:rPr lang="en-CA" dirty="0"/>
              <a:t>The </a:t>
            </a:r>
            <a:r>
              <a:rPr lang="en-CA" b="1" dirty="0"/>
              <a:t>focus</a:t>
            </a:r>
            <a:r>
              <a:rPr lang="en-CA" dirty="0"/>
              <a:t> of the work for the IWST is on </a:t>
            </a:r>
            <a:r>
              <a:rPr lang="en-CA" b="1" dirty="0"/>
              <a:t>Indigenous women and girls. </a:t>
            </a:r>
          </a:p>
          <a:p>
            <a:pPr lvl="1"/>
            <a:r>
              <a:rPr lang="en-CA" b="1" dirty="0"/>
              <a:t>The application of an intersectional lens and Indigenous gender-based analysis </a:t>
            </a:r>
            <a:r>
              <a:rPr lang="en-CA" dirty="0"/>
              <a:t>occurs at every step of the process.</a:t>
            </a:r>
          </a:p>
          <a:p>
            <a:pPr lvl="1"/>
            <a:r>
              <a:rPr lang="en-CA" dirty="0"/>
              <a:t>A focus on </a:t>
            </a:r>
            <a:r>
              <a:rPr lang="en-CA" b="1" dirty="0"/>
              <a:t>Indigenous Women’s Safety and Healing </a:t>
            </a:r>
            <a:r>
              <a:rPr lang="en-CA" dirty="0"/>
              <a:t>is maintained throughout. </a:t>
            </a:r>
          </a:p>
          <a:p>
            <a:pPr lvl="1"/>
            <a:r>
              <a:rPr lang="en-CA" dirty="0"/>
              <a:t>The work </a:t>
            </a:r>
            <a:r>
              <a:rPr lang="en-CA" b="1" dirty="0"/>
              <a:t>is led and driven by Indigenous women and Indigenous women’s organizations. </a:t>
            </a:r>
          </a:p>
          <a:p>
            <a:endParaRPr lang="en-CA" dirty="0"/>
          </a:p>
        </p:txBody>
      </p:sp>
      <p:pic>
        <p:nvPicPr>
          <p:cNvPr id="6" name="Content Placeholder 5">
            <a:extLst>
              <a:ext uri="{FF2B5EF4-FFF2-40B4-BE49-F238E27FC236}">
                <a16:creationId xmlns:a16="http://schemas.microsoft.com/office/drawing/2014/main" id="{516E7D20-D3B7-4AE7-8DEE-C3EE67E9AC40}"/>
              </a:ext>
            </a:extLst>
          </p:cNvPr>
          <p:cNvPicPr>
            <a:picLocks noGrp="1" noChangeAspect="1"/>
          </p:cNvPicPr>
          <p:nvPr>
            <p:ph sz="half" idx="2"/>
          </p:nvPr>
        </p:nvPicPr>
        <p:blipFill>
          <a:blip r:embed="rId3"/>
          <a:stretch>
            <a:fillRect/>
          </a:stretch>
        </p:blipFill>
        <p:spPr>
          <a:xfrm>
            <a:off x="6613037" y="-853291"/>
            <a:ext cx="4740763" cy="6408000"/>
          </a:xfrm>
          <a:prstGeom prst="rect">
            <a:avLst/>
          </a:prstGeom>
        </p:spPr>
      </p:pic>
    </p:spTree>
    <p:extLst>
      <p:ext uri="{BB962C8B-B14F-4D97-AF65-F5344CB8AC3E}">
        <p14:creationId xmlns:p14="http://schemas.microsoft.com/office/powerpoint/2010/main" val="4086959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2604-19F0-4534-874D-E19C389CACCC}"/>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MMIWG Work</a:t>
            </a:r>
            <a:endParaRPr lang="en-CA" dirty="0"/>
          </a:p>
        </p:txBody>
      </p:sp>
      <p:sp>
        <p:nvSpPr>
          <p:cNvPr id="3" name="Content Placeholder 2">
            <a:extLst>
              <a:ext uri="{FF2B5EF4-FFF2-40B4-BE49-F238E27FC236}">
                <a16:creationId xmlns:a16="http://schemas.microsoft.com/office/drawing/2014/main" id="{C24FC6DD-0AE5-443E-97CD-3C1E2D5D25BD}"/>
              </a:ext>
            </a:extLst>
          </p:cNvPr>
          <p:cNvSpPr>
            <a:spLocks noGrp="1"/>
          </p:cNvSpPr>
          <p:nvPr>
            <p:ph idx="1"/>
          </p:nvPr>
        </p:nvSpPr>
        <p:spPr/>
        <p:txBody>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Support families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Traditional Healing</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Cultural reconnection</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Create safe spaces</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Bringing together families </a:t>
            </a:r>
          </a:p>
          <a:p>
            <a:r>
              <a:rPr lang="en-CA" dirty="0"/>
              <a:t>Traditional healing </a:t>
            </a:r>
          </a:p>
        </p:txBody>
      </p:sp>
    </p:spTree>
    <p:extLst>
      <p:ext uri="{BB962C8B-B14F-4D97-AF65-F5344CB8AC3E}">
        <p14:creationId xmlns:p14="http://schemas.microsoft.com/office/powerpoint/2010/main" val="2121170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7221B-44AE-47EA-97F3-6CB159920134}"/>
              </a:ext>
            </a:extLst>
          </p:cNvPr>
          <p:cNvSpPr>
            <a:spLocks noGrp="1"/>
          </p:cNvSpPr>
          <p:nvPr>
            <p:ph type="title"/>
          </p:nvPr>
        </p:nvSpPr>
        <p:spPr>
          <a:xfrm>
            <a:off x="831850" y="1709739"/>
            <a:ext cx="10515600" cy="1274094"/>
          </a:xfrm>
        </p:spPr>
        <p:txBody>
          <a:bodyPr>
            <a:normAutofit/>
          </a:bodyPr>
          <a:lstStyle/>
          <a:p>
            <a:r>
              <a:rPr lang="en-US" dirty="0"/>
              <a:t>Inspiration:</a:t>
            </a:r>
            <a:endParaRPr lang="en-CA" dirty="0"/>
          </a:p>
        </p:txBody>
      </p:sp>
      <p:sp>
        <p:nvSpPr>
          <p:cNvPr id="3" name="Text Placeholder 2">
            <a:extLst>
              <a:ext uri="{FF2B5EF4-FFF2-40B4-BE49-F238E27FC236}">
                <a16:creationId xmlns:a16="http://schemas.microsoft.com/office/drawing/2014/main" id="{D401517C-E1F1-42A8-BC15-ECBE061AC975}"/>
              </a:ext>
            </a:extLst>
          </p:cNvPr>
          <p:cNvSpPr>
            <a:spLocks noGrp="1"/>
          </p:cNvSpPr>
          <p:nvPr>
            <p:ph type="body" idx="1"/>
          </p:nvPr>
        </p:nvSpPr>
        <p:spPr>
          <a:xfrm>
            <a:off x="831850" y="3874169"/>
            <a:ext cx="10515600" cy="1443789"/>
          </a:xfrm>
        </p:spPr>
        <p:txBody>
          <a:bodyPr/>
          <a:lstStyle/>
          <a:p>
            <a:r>
              <a:rPr lang="en-CA" dirty="0"/>
              <a:t>Other exhibits honouring the lives of Missing and Murdered Indigenous Women and Girls and their family and loved ones.  </a:t>
            </a:r>
          </a:p>
        </p:txBody>
      </p:sp>
    </p:spTree>
    <p:extLst>
      <p:ext uri="{BB962C8B-B14F-4D97-AF65-F5344CB8AC3E}">
        <p14:creationId xmlns:p14="http://schemas.microsoft.com/office/powerpoint/2010/main" val="1704846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9111" t="19129" r="8804"/>
          <a:stretch/>
        </p:blipFill>
        <p:spPr>
          <a:xfrm>
            <a:off x="3505200" y="4648200"/>
            <a:ext cx="3429000" cy="225498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4648200"/>
            <a:ext cx="3502288" cy="2337777"/>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6168" t="37210" r="14749"/>
          <a:stretch/>
        </p:blipFill>
        <p:spPr>
          <a:xfrm>
            <a:off x="9406715" y="-45179"/>
            <a:ext cx="2785286" cy="168983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8761" y="2220120"/>
            <a:ext cx="1721940" cy="1135062"/>
          </a:xfrm>
          <a:prstGeom prst="rect">
            <a:avLst/>
          </a:prstGeom>
        </p:spPr>
      </p:pic>
      <p:pic>
        <p:nvPicPr>
          <p:cNvPr id="10" name="Picture 9"/>
          <p:cNvPicPr>
            <a:picLocks noChangeAspect="1"/>
          </p:cNvPicPr>
          <p:nvPr/>
        </p:nvPicPr>
        <p:blipFill rotWithShape="1">
          <a:blip r:embed="rId7" cstate="print">
            <a:extLst>
              <a:ext uri="{28A0092B-C50C-407E-A947-70E740481C1C}">
                <a14:useLocalDpi xmlns:a14="http://schemas.microsoft.com/office/drawing/2010/main" val="0"/>
              </a:ext>
            </a:extLst>
          </a:blip>
          <a:srcRect l="40357" t="34444" r="9951" b="4444"/>
          <a:stretch/>
        </p:blipFill>
        <p:spPr>
          <a:xfrm>
            <a:off x="6932554" y="2208487"/>
            <a:ext cx="1525646" cy="1252396"/>
          </a:xfrm>
          <a:prstGeom prst="rect">
            <a:avLst/>
          </a:prstGeom>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739" y="139966"/>
            <a:ext cx="3200400" cy="2133600"/>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 y="19050"/>
            <a:ext cx="6943725" cy="4629150"/>
          </a:xfrm>
          <a:prstGeom prst="rect">
            <a:avLst/>
          </a:prstGeom>
        </p:spPr>
      </p:pic>
      <p:pic>
        <p:nvPicPr>
          <p:cNvPr id="14" name="Picture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15149" y="3352801"/>
            <a:ext cx="5257801" cy="3505200"/>
          </a:xfrm>
          <a:prstGeom prst="rect">
            <a:avLst/>
          </a:prstGeom>
        </p:spPr>
      </p:pic>
      <p:pic>
        <p:nvPicPr>
          <p:cNvPr id="15" name="Picture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58770" y="1597314"/>
            <a:ext cx="2633230" cy="1755487"/>
          </a:xfrm>
          <a:prstGeom prst="rect">
            <a:avLst/>
          </a:prstGeom>
        </p:spPr>
      </p:pic>
      <p:pic>
        <p:nvPicPr>
          <p:cNvPr id="16" name="Picture 15"/>
          <p:cNvPicPr>
            <a:picLocks noChangeAspect="1"/>
          </p:cNvPicPr>
          <p:nvPr/>
        </p:nvPicPr>
        <p:blipFill rotWithShape="1">
          <a:blip r:embed="rId12" cstate="print">
            <a:extLst>
              <a:ext uri="{28A0092B-C50C-407E-A947-70E740481C1C}">
                <a14:useLocalDpi xmlns:a14="http://schemas.microsoft.com/office/drawing/2010/main" val="0"/>
              </a:ext>
            </a:extLst>
          </a:blip>
          <a:srcRect l="35634" t="15883"/>
          <a:stretch/>
        </p:blipFill>
        <p:spPr>
          <a:xfrm>
            <a:off x="6889391" y="-52093"/>
            <a:ext cx="2669379" cy="2325660"/>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0" y="5791200"/>
            <a:ext cx="12192000" cy="970280"/>
          </a:xfrm>
          <a:prstGeom prst="rect">
            <a:avLst/>
          </a:prstGeom>
        </p:spPr>
      </p:pic>
      <p:cxnSp>
        <p:nvCxnSpPr>
          <p:cNvPr id="18" name="Straight Connector 17"/>
          <p:cNvCxnSpPr/>
          <p:nvPr/>
        </p:nvCxnSpPr>
        <p:spPr>
          <a:xfrm>
            <a:off x="6915149" y="-152400"/>
            <a:ext cx="0" cy="746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514496" y="4648200"/>
            <a:ext cx="0" cy="254648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14" idx="0"/>
          </p:cNvCxnSpPr>
          <p:nvPr/>
        </p:nvCxnSpPr>
        <p:spPr>
          <a:xfrm>
            <a:off x="9544049" y="-380999"/>
            <a:ext cx="1" cy="37338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6889391" y="3352801"/>
            <a:ext cx="556435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52400" y="4640944"/>
            <a:ext cx="708495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9544049" y="1600200"/>
            <a:ext cx="290969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15149" y="2273566"/>
            <a:ext cx="2643621"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74946" y="2273566"/>
            <a:ext cx="0" cy="1034056"/>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80770" y="3403554"/>
            <a:ext cx="5918374" cy="1200329"/>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Strong Hands Stop Violence</a:t>
            </a:r>
          </a:p>
          <a:p>
            <a:r>
              <a:rPr lang="en-US" sz="3600" b="1" dirty="0">
                <a:solidFill>
                  <a:schemeClr val="bg1"/>
                </a:solidFill>
                <a:latin typeface="Calibri" panose="020F0502020204030204" pitchFamily="34" charset="0"/>
                <a:cs typeface="Calibri" panose="020F0502020204030204" pitchFamily="34" charset="0"/>
              </a:rPr>
              <a:t>Poetry Night/Poetry Book</a:t>
            </a:r>
          </a:p>
        </p:txBody>
      </p:sp>
    </p:spTree>
    <p:extLst>
      <p:ext uri="{BB962C8B-B14F-4D97-AF65-F5344CB8AC3E}">
        <p14:creationId xmlns:p14="http://schemas.microsoft.com/office/powerpoint/2010/main" val="22141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2998" y="0"/>
            <a:ext cx="5486400" cy="3657600"/>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b="16674"/>
          <a:stretch/>
        </p:blipFill>
        <p:spPr>
          <a:xfrm>
            <a:off x="5410201" y="4289693"/>
            <a:ext cx="2057400" cy="2568308"/>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b="7311"/>
          <a:stretch/>
        </p:blipFill>
        <p:spPr>
          <a:xfrm>
            <a:off x="-12701" y="3454400"/>
            <a:ext cx="2451099" cy="3403600"/>
          </a:xfrm>
          <a:prstGeom prst="rect">
            <a:avLst/>
          </a:prstGeo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l="10811" r="13513"/>
          <a:stretch/>
        </p:blipFill>
        <p:spPr>
          <a:xfrm>
            <a:off x="2425698" y="0"/>
            <a:ext cx="3200400" cy="6858000"/>
          </a:xfrm>
          <a:prstGeom prst="rect">
            <a:avLst/>
          </a:prstGeom>
        </p:spPr>
      </p:pic>
      <p:pic>
        <p:nvPicPr>
          <p:cNvPr id="4" name="Content Placeholder 3"/>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0" y="-12699"/>
            <a:ext cx="2438399" cy="3657600"/>
          </a:xfr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0751" y="3659840"/>
            <a:ext cx="4791250" cy="3198159"/>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26098" y="3644901"/>
            <a:ext cx="1774653" cy="1184581"/>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30048" y="-12698"/>
            <a:ext cx="1761952" cy="1174634"/>
          </a:xfrm>
          <a:prstGeom prst="rect">
            <a:avLst/>
          </a:prstGeom>
        </p:spPr>
      </p:pic>
      <p:pic>
        <p:nvPicPr>
          <p:cNvPr id="14" name="Picture 13"/>
          <p:cNvPicPr>
            <a:picLocks noChangeAspect="1"/>
          </p:cNvPicPr>
          <p:nvPr/>
        </p:nvPicPr>
        <p:blipFill rotWithShape="1">
          <a:blip r:embed="rId11" cstate="print">
            <a:extLst>
              <a:ext uri="{28A0092B-C50C-407E-A947-70E740481C1C}">
                <a14:useLocalDpi xmlns:a14="http://schemas.microsoft.com/office/drawing/2010/main" val="0"/>
              </a:ext>
            </a:extLst>
          </a:blip>
          <a:srcRect b="5454"/>
          <a:stretch/>
        </p:blipFill>
        <p:spPr>
          <a:xfrm>
            <a:off x="10430047" y="1161936"/>
            <a:ext cx="1761953" cy="2495664"/>
          </a:xfrm>
          <a:prstGeom prst="rect">
            <a:avLst/>
          </a:prstGeom>
        </p:spPr>
      </p:pic>
      <p:cxnSp>
        <p:nvCxnSpPr>
          <p:cNvPr id="16" name="Straight Connector 15"/>
          <p:cNvCxnSpPr/>
          <p:nvPr/>
        </p:nvCxnSpPr>
        <p:spPr>
          <a:xfrm>
            <a:off x="2438398" y="-152400"/>
            <a:ext cx="0" cy="746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626098" y="-152400"/>
            <a:ext cx="0" cy="746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7400751" y="3657600"/>
            <a:ext cx="0" cy="365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626098" y="3644901"/>
            <a:ext cx="671830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0430048" y="1161936"/>
            <a:ext cx="17746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626098" y="4829482"/>
            <a:ext cx="1774653"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791200"/>
            <a:ext cx="12192000" cy="970280"/>
          </a:xfrm>
          <a:prstGeom prst="rect">
            <a:avLst/>
          </a:prstGeom>
        </p:spPr>
      </p:pic>
      <p:cxnSp>
        <p:nvCxnSpPr>
          <p:cNvPr id="26" name="Straight Connector 25"/>
          <p:cNvCxnSpPr/>
          <p:nvPr/>
        </p:nvCxnSpPr>
        <p:spPr>
          <a:xfrm>
            <a:off x="10439398" y="-12699"/>
            <a:ext cx="0" cy="365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12701" y="3644901"/>
            <a:ext cx="245109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791199" y="124131"/>
            <a:ext cx="2864193" cy="1206501"/>
          </a:xfrm>
          <a:prstGeom prst="rect">
            <a:avLst/>
          </a:prstGeom>
          <a:noFill/>
        </p:spPr>
        <p:txBody>
          <a:bodyPr wrap="square" rtlCol="0">
            <a:spAutoFit/>
          </a:bodyPr>
          <a:lstStyle/>
          <a:p>
            <a:r>
              <a:rPr lang="en-US" sz="3600" b="1" dirty="0">
                <a:solidFill>
                  <a:schemeClr val="bg1"/>
                </a:solidFill>
                <a:latin typeface="Calibri" panose="020F0502020204030204" pitchFamily="34" charset="0"/>
                <a:cs typeface="Calibri" panose="020F0502020204030204" pitchFamily="34" charset="0"/>
              </a:rPr>
              <a:t>Grandmother Earth Dress</a:t>
            </a:r>
          </a:p>
        </p:txBody>
      </p:sp>
    </p:spTree>
    <p:extLst>
      <p:ext uri="{BB962C8B-B14F-4D97-AF65-F5344CB8AC3E}">
        <p14:creationId xmlns:p14="http://schemas.microsoft.com/office/powerpoint/2010/main" val="3592839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54" y="-24403"/>
            <a:ext cx="2201989" cy="14679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754" y="1123605"/>
            <a:ext cx="2229204" cy="1486137"/>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7000" y="-30880"/>
            <a:ext cx="5829300" cy="3886200"/>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b="4051"/>
          <a:stretch/>
        </p:blipFill>
        <p:spPr>
          <a:xfrm>
            <a:off x="2165704" y="3461914"/>
            <a:ext cx="5457372" cy="3490856"/>
          </a:xfrm>
          <a:prstGeom prst="rect">
            <a:avLst/>
          </a:prstGeom>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01304" y="3864887"/>
            <a:ext cx="4619450" cy="3079633"/>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87474" y="-38100"/>
            <a:ext cx="5422901" cy="3902988"/>
          </a:xfrm>
          <a:prstGeom prst="rect">
            <a:avLst/>
          </a:prstGeom>
        </p:spPr>
      </p:pic>
      <p:pic>
        <p:nvPicPr>
          <p:cNvPr id="8" name="Picture 7"/>
          <p:cNvPicPr>
            <a:picLocks noChangeAspect="1"/>
          </p:cNvPicPr>
          <p:nvPr/>
        </p:nvPicPr>
        <p:blipFill rotWithShape="1">
          <a:blip r:embed="rId9" cstate="print">
            <a:extLst>
              <a:ext uri="{28A0092B-C50C-407E-A947-70E740481C1C}">
                <a14:useLocalDpi xmlns:a14="http://schemas.microsoft.com/office/drawing/2010/main" val="0"/>
              </a:ext>
            </a:extLst>
          </a:blip>
          <a:srcRect l="6881"/>
          <a:stretch/>
        </p:blipFill>
        <p:spPr>
          <a:xfrm rot="16200000">
            <a:off x="-465604" y="4295360"/>
            <a:ext cx="3075690" cy="2201989"/>
          </a:xfrm>
          <a:prstGeom prst="rect">
            <a:avLst/>
          </a:prstGeom>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173" y="2378238"/>
            <a:ext cx="2220408" cy="1480272"/>
          </a:xfrm>
          <a:prstGeom prst="rect">
            <a:avLst/>
          </a:prstGeom>
        </p:spPr>
      </p:pic>
      <p:cxnSp>
        <p:nvCxnSpPr>
          <p:cNvPr id="16" name="Straight Connector 15"/>
          <p:cNvCxnSpPr/>
          <p:nvPr/>
        </p:nvCxnSpPr>
        <p:spPr>
          <a:xfrm>
            <a:off x="-228600" y="3864888"/>
            <a:ext cx="12573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185935" y="-152400"/>
            <a:ext cx="0" cy="746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623075" y="-152400"/>
            <a:ext cx="0" cy="74676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5969" y="2378238"/>
            <a:ext cx="22292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8754" y="1133216"/>
            <a:ext cx="22292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5791200"/>
            <a:ext cx="12192000" cy="970280"/>
          </a:xfrm>
          <a:prstGeom prst="rect">
            <a:avLst/>
          </a:prstGeom>
        </p:spPr>
      </p:pic>
      <p:sp>
        <p:nvSpPr>
          <p:cNvPr id="24" name="TextBox 23"/>
          <p:cNvSpPr txBox="1"/>
          <p:nvPr/>
        </p:nvSpPr>
        <p:spPr>
          <a:xfrm>
            <a:off x="2207707" y="3099733"/>
            <a:ext cx="5393597" cy="646331"/>
          </a:xfrm>
          <a:prstGeom prst="rect">
            <a:avLst/>
          </a:prstGeom>
          <a:noFill/>
        </p:spPr>
        <p:txBody>
          <a:bodyPr wrap="square" rtlCol="0">
            <a:spAutoFit/>
          </a:bodyPr>
          <a:lstStyle/>
          <a:p>
            <a:pPr algn="ctr"/>
            <a:r>
              <a:rPr lang="en-US" sz="3600" b="1" dirty="0">
                <a:solidFill>
                  <a:schemeClr val="bg1"/>
                </a:solidFill>
                <a:latin typeface="Calibri" panose="020F0502020204030204" pitchFamily="34" charset="0"/>
                <a:cs typeface="Calibri" panose="020F0502020204030204" pitchFamily="34" charset="0"/>
              </a:rPr>
              <a:t>Mandala Rock Project</a:t>
            </a:r>
          </a:p>
        </p:txBody>
      </p:sp>
    </p:spTree>
    <p:extLst>
      <p:ext uri="{BB962C8B-B14F-4D97-AF65-F5344CB8AC3E}">
        <p14:creationId xmlns:p14="http://schemas.microsoft.com/office/powerpoint/2010/main" val="7440862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17CE4-D662-4F74-B8F7-4E8A057C4D18}"/>
              </a:ext>
            </a:extLst>
          </p:cNvPr>
          <p:cNvSpPr>
            <a:spLocks noGrp="1"/>
          </p:cNvSpPr>
          <p:nvPr>
            <p:ph type="title"/>
          </p:nvPr>
        </p:nvSpPr>
        <p:spPr/>
        <p:txBody>
          <a:bodyPr/>
          <a:lstStyle/>
          <a:p>
            <a:r>
              <a:rPr lang="en-US" dirty="0"/>
              <a:t>Inspiration</a:t>
            </a:r>
            <a:endParaRPr lang="en-CA" dirty="0"/>
          </a:p>
        </p:txBody>
      </p:sp>
      <p:pic>
        <p:nvPicPr>
          <p:cNvPr id="17" name="Picture 16" descr="Shades of Sisters (2017) &#10;A store front at day&#10;&#10;Description automatically generated">
            <a:extLst>
              <a:ext uri="{FF2B5EF4-FFF2-40B4-BE49-F238E27FC236}">
                <a16:creationId xmlns:a16="http://schemas.microsoft.com/office/drawing/2014/main" id="{3E1F3EAB-BEFD-47A3-A034-DEBD35C166E6}"/>
              </a:ext>
            </a:extLst>
          </p:cNvPr>
          <p:cNvPicPr/>
          <p:nvPr/>
        </p:nvPicPr>
        <p:blipFill>
          <a:blip r:embed="rId3">
            <a:extLst>
              <a:ext uri="{28A0092B-C50C-407E-A947-70E740481C1C}">
                <a14:useLocalDpi xmlns:a14="http://schemas.microsoft.com/office/drawing/2010/main" val="0"/>
              </a:ext>
            </a:extLst>
          </a:blip>
          <a:stretch>
            <a:fillRect/>
          </a:stretch>
        </p:blipFill>
        <p:spPr>
          <a:xfrm>
            <a:off x="4741070" y="893545"/>
            <a:ext cx="2709860" cy="5680575"/>
          </a:xfrm>
          <a:prstGeom prst="rect">
            <a:avLst/>
          </a:prstGeom>
        </p:spPr>
      </p:pic>
      <p:sp>
        <p:nvSpPr>
          <p:cNvPr id="21" name="TextBox 20">
            <a:extLst>
              <a:ext uri="{FF2B5EF4-FFF2-40B4-BE49-F238E27FC236}">
                <a16:creationId xmlns:a16="http://schemas.microsoft.com/office/drawing/2014/main" id="{0279651A-86C4-4DE1-9EA5-41D3399EE65C}"/>
              </a:ext>
            </a:extLst>
          </p:cNvPr>
          <p:cNvSpPr txBox="1"/>
          <p:nvPr/>
        </p:nvSpPr>
        <p:spPr>
          <a:xfrm>
            <a:off x="3046095" y="3187184"/>
            <a:ext cx="6092190" cy="2862322"/>
          </a:xfrm>
          <a:prstGeom prst="rect">
            <a:avLst/>
          </a:prstGeom>
          <a:noFill/>
        </p:spPr>
        <p:txBody>
          <a:bodyPr wrap="square">
            <a:spAutoFit/>
          </a:bodyPr>
          <a:lstStyle/>
          <a:p>
            <a:endParaRPr lang="en-CA" dirty="0"/>
          </a:p>
          <a:p>
            <a:endParaRPr lang="en-CA" dirty="0"/>
          </a:p>
          <a:p>
            <a:endParaRPr lang="en-CA" dirty="0"/>
          </a:p>
          <a:p>
            <a:r>
              <a:rPr lang="en-CA" dirty="0"/>
              <a:t>		</a:t>
            </a:r>
          </a:p>
          <a:p>
            <a:endParaRPr lang="en-CA" dirty="0"/>
          </a:p>
          <a:p>
            <a:endParaRPr lang="en-CA" dirty="0"/>
          </a:p>
          <a:p>
            <a:endParaRPr lang="en-CA" dirty="0"/>
          </a:p>
          <a:p>
            <a:endParaRPr lang="en-CA" dirty="0"/>
          </a:p>
          <a:p>
            <a:endParaRPr lang="en-CA" dirty="0"/>
          </a:p>
          <a:p>
            <a:r>
              <a:rPr lang="en-CA" dirty="0"/>
              <a:t>		Shades of Sisters (2017) </a:t>
            </a:r>
          </a:p>
        </p:txBody>
      </p:sp>
      <p:pic>
        <p:nvPicPr>
          <p:cNvPr id="22" name="Content Placeholder 21" descr="Walking with Our Sisters 2013-2019 &#10;A close up of a logo&#10;&#10;Description automatically generated">
            <a:extLst>
              <a:ext uri="{FF2B5EF4-FFF2-40B4-BE49-F238E27FC236}">
                <a16:creationId xmlns:a16="http://schemas.microsoft.com/office/drawing/2014/main" id="{3AB76090-DCC6-407C-87D7-90A467AFF0F0}"/>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a:xfrm>
            <a:off x="153750" y="2095832"/>
            <a:ext cx="4572000" cy="3276000"/>
          </a:xfrm>
          <a:prstGeom prst="rect">
            <a:avLst/>
          </a:prstGeom>
        </p:spPr>
      </p:pic>
      <p:sp>
        <p:nvSpPr>
          <p:cNvPr id="24" name="TextBox 23">
            <a:extLst>
              <a:ext uri="{FF2B5EF4-FFF2-40B4-BE49-F238E27FC236}">
                <a16:creationId xmlns:a16="http://schemas.microsoft.com/office/drawing/2014/main" id="{5D0BE176-E6E8-4725-B622-77AA1E62B58F}"/>
              </a:ext>
            </a:extLst>
          </p:cNvPr>
          <p:cNvSpPr txBox="1"/>
          <p:nvPr/>
        </p:nvSpPr>
        <p:spPr>
          <a:xfrm>
            <a:off x="242779" y="4686307"/>
            <a:ext cx="6104238" cy="1200329"/>
          </a:xfrm>
          <a:prstGeom prst="rect">
            <a:avLst/>
          </a:prstGeom>
          <a:noFill/>
        </p:spPr>
        <p:txBody>
          <a:bodyPr wrap="square">
            <a:spAutoFit/>
          </a:bodyPr>
          <a:lstStyle/>
          <a:p>
            <a:endParaRPr lang="en-US" dirty="0"/>
          </a:p>
          <a:p>
            <a:endParaRPr lang="en-US" dirty="0"/>
          </a:p>
          <a:p>
            <a:endParaRPr lang="en-US" dirty="0"/>
          </a:p>
          <a:p>
            <a:r>
              <a:rPr lang="en-US" dirty="0"/>
              <a:t>Walking with Our Sisters 2013-2019 </a:t>
            </a:r>
            <a:endParaRPr lang="en-CA" dirty="0"/>
          </a:p>
        </p:txBody>
      </p:sp>
      <p:pic>
        <p:nvPicPr>
          <p:cNvPr id="25" name="Picture 24" descr="Quilt Making - ONWA Sacred Tree Program 2013">
            <a:extLst>
              <a:ext uri="{FF2B5EF4-FFF2-40B4-BE49-F238E27FC236}">
                <a16:creationId xmlns:a16="http://schemas.microsoft.com/office/drawing/2014/main" id="{CF769DB9-142F-490D-ADFC-28DE4F425113}"/>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618310" y="2267904"/>
            <a:ext cx="4464000" cy="3024000"/>
          </a:xfrm>
          <a:prstGeom prst="rect">
            <a:avLst/>
          </a:prstGeom>
          <a:noFill/>
          <a:ln>
            <a:noFill/>
          </a:ln>
        </p:spPr>
      </p:pic>
      <p:sp>
        <p:nvSpPr>
          <p:cNvPr id="27" name="TextBox 26">
            <a:extLst>
              <a:ext uri="{FF2B5EF4-FFF2-40B4-BE49-F238E27FC236}">
                <a16:creationId xmlns:a16="http://schemas.microsoft.com/office/drawing/2014/main" id="{D706E358-8955-4230-A365-C47F5C84596F}"/>
              </a:ext>
            </a:extLst>
          </p:cNvPr>
          <p:cNvSpPr txBox="1"/>
          <p:nvPr/>
        </p:nvSpPr>
        <p:spPr>
          <a:xfrm>
            <a:off x="7545823" y="5486039"/>
            <a:ext cx="6128950" cy="369332"/>
          </a:xfrm>
          <a:prstGeom prst="rect">
            <a:avLst/>
          </a:prstGeom>
          <a:noFill/>
        </p:spPr>
        <p:txBody>
          <a:bodyPr wrap="square">
            <a:spAutoFit/>
          </a:bodyPr>
          <a:lstStyle/>
          <a:p>
            <a:r>
              <a:rPr lang="en-US" dirty="0"/>
              <a:t>Quilt Making - ONWA Sacred Tree Program 2013</a:t>
            </a:r>
            <a:endParaRPr lang="en-CA" dirty="0"/>
          </a:p>
        </p:txBody>
      </p:sp>
    </p:spTree>
    <p:extLst>
      <p:ext uri="{BB962C8B-B14F-4D97-AF65-F5344CB8AC3E}">
        <p14:creationId xmlns:p14="http://schemas.microsoft.com/office/powerpoint/2010/main" val="930647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CB8A0-9656-48E6-8973-515609E22B7B}"/>
              </a:ext>
            </a:extLst>
          </p:cNvPr>
          <p:cNvSpPr>
            <a:spLocks noGrp="1"/>
          </p:cNvSpPr>
          <p:nvPr>
            <p:ph type="title"/>
          </p:nvPr>
        </p:nvSpPr>
        <p:spPr/>
        <p:txBody>
          <a:bodyPr/>
          <a:lstStyle/>
          <a:p>
            <a:r>
              <a:rPr lang="en-CA" dirty="0"/>
              <a:t>Inspiration: </a:t>
            </a:r>
          </a:p>
        </p:txBody>
      </p:sp>
      <p:pic>
        <p:nvPicPr>
          <p:cNvPr id="4" name="Content Placeholder 3" descr="Sing Our Rivers Red - Earring Exhibit 2015&#10;A picture containing indoor, clothing&#10;&#10;Description automatically generated">
            <a:extLst>
              <a:ext uri="{FF2B5EF4-FFF2-40B4-BE49-F238E27FC236}">
                <a16:creationId xmlns:a16="http://schemas.microsoft.com/office/drawing/2014/main" id="{CF829C44-520B-4B1F-AD0D-2E1EF4DADD27}"/>
              </a:ext>
            </a:extLst>
          </p:cNvPr>
          <p:cNvPicPr>
            <a:picLocks noGrp="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1313" y="1756063"/>
            <a:ext cx="5939444" cy="3345873"/>
          </a:xfrm>
          <a:prstGeom prst="rect">
            <a:avLst/>
          </a:prstGeom>
        </p:spPr>
      </p:pic>
      <p:sp>
        <p:nvSpPr>
          <p:cNvPr id="6" name="TextBox 5">
            <a:extLst>
              <a:ext uri="{FF2B5EF4-FFF2-40B4-BE49-F238E27FC236}">
                <a16:creationId xmlns:a16="http://schemas.microsoft.com/office/drawing/2014/main" id="{9157D771-00E2-4A38-94BA-CB8B97A0FB25}"/>
              </a:ext>
            </a:extLst>
          </p:cNvPr>
          <p:cNvSpPr txBox="1"/>
          <p:nvPr/>
        </p:nvSpPr>
        <p:spPr>
          <a:xfrm>
            <a:off x="160656" y="5101936"/>
            <a:ext cx="6260757" cy="369332"/>
          </a:xfrm>
          <a:prstGeom prst="rect">
            <a:avLst/>
          </a:prstGeom>
          <a:noFill/>
        </p:spPr>
        <p:txBody>
          <a:bodyPr wrap="square">
            <a:spAutoFit/>
          </a:bodyPr>
          <a:lstStyle/>
          <a:p>
            <a:r>
              <a:rPr lang="en-US" dirty="0"/>
              <a:t>Sing Our Rivers Red - Earring Exhibit 2015</a:t>
            </a:r>
            <a:endParaRPr lang="en-CA" dirty="0"/>
          </a:p>
        </p:txBody>
      </p:sp>
      <p:pic>
        <p:nvPicPr>
          <p:cNvPr id="7" name="Picture 6" descr="See Me 2015">
            <a:extLst>
              <a:ext uri="{FF2B5EF4-FFF2-40B4-BE49-F238E27FC236}">
                <a16:creationId xmlns:a16="http://schemas.microsoft.com/office/drawing/2014/main" id="{488BF723-37E7-46AE-A59B-3BA17A34CCB6}"/>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6421413" y="1756063"/>
            <a:ext cx="5644384" cy="3345873"/>
          </a:xfrm>
          <a:prstGeom prst="rect">
            <a:avLst/>
          </a:prstGeom>
        </p:spPr>
      </p:pic>
      <p:sp>
        <p:nvSpPr>
          <p:cNvPr id="9" name="TextBox 8">
            <a:extLst>
              <a:ext uri="{FF2B5EF4-FFF2-40B4-BE49-F238E27FC236}">
                <a16:creationId xmlns:a16="http://schemas.microsoft.com/office/drawing/2014/main" id="{5B8F4B17-CEEE-4CE7-8F3E-924A6D34483B}"/>
              </a:ext>
            </a:extLst>
          </p:cNvPr>
          <p:cNvSpPr txBox="1"/>
          <p:nvPr/>
        </p:nvSpPr>
        <p:spPr>
          <a:xfrm>
            <a:off x="6421413" y="5130926"/>
            <a:ext cx="6116594" cy="369332"/>
          </a:xfrm>
          <a:prstGeom prst="rect">
            <a:avLst/>
          </a:prstGeom>
          <a:noFill/>
        </p:spPr>
        <p:txBody>
          <a:bodyPr wrap="square">
            <a:spAutoFit/>
          </a:bodyPr>
          <a:lstStyle/>
          <a:p>
            <a:r>
              <a:rPr lang="en-CA" dirty="0"/>
              <a:t>See Me 2015</a:t>
            </a:r>
          </a:p>
        </p:txBody>
      </p:sp>
    </p:spTree>
    <p:extLst>
      <p:ext uri="{BB962C8B-B14F-4D97-AF65-F5344CB8AC3E}">
        <p14:creationId xmlns:p14="http://schemas.microsoft.com/office/powerpoint/2010/main" val="2691789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CBF5-9C80-4F24-8F39-4F284A0524A4}"/>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FA087925-9E4D-48B9-BC99-AC85DCDCF80D}"/>
              </a:ext>
            </a:extLst>
          </p:cNvPr>
          <p:cNvSpPr>
            <a:spLocks noGrp="1"/>
          </p:cNvSpPr>
          <p:nvPr>
            <p:ph type="body" idx="1"/>
          </p:nvPr>
        </p:nvSpPr>
        <p:spPr/>
        <p:txBody>
          <a:bodyPr/>
          <a:lstStyle/>
          <a:p>
            <a:endParaRPr lang="en-CA" dirty="0"/>
          </a:p>
        </p:txBody>
      </p:sp>
      <p:pic>
        <p:nvPicPr>
          <p:cNvPr id="4" name="514CCCB5">
            <a:hlinkClick r:id="" action="ppaction://media"/>
            <a:extLst>
              <a:ext uri="{FF2B5EF4-FFF2-40B4-BE49-F238E27FC236}">
                <a16:creationId xmlns:a16="http://schemas.microsoft.com/office/drawing/2014/main" id="{19DA40B3-5974-4AA9-A807-821682ABE0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12192000" cy="6858000"/>
          </a:xfrm>
          <a:prstGeom prst="rect">
            <a:avLst/>
          </a:prstGeom>
        </p:spPr>
      </p:pic>
    </p:spTree>
    <p:extLst>
      <p:ext uri="{BB962C8B-B14F-4D97-AF65-F5344CB8AC3E}">
        <p14:creationId xmlns:p14="http://schemas.microsoft.com/office/powerpoint/2010/main" val="132128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2DD3A-A59F-78DE-CE72-A4E47F2B7846}"/>
              </a:ext>
            </a:extLst>
          </p:cNvPr>
          <p:cNvSpPr>
            <a:spLocks noGrp="1"/>
          </p:cNvSpPr>
          <p:nvPr>
            <p:ph type="title"/>
          </p:nvPr>
        </p:nvSpPr>
        <p:spPr/>
        <p:txBody>
          <a:bodyPr/>
          <a:lstStyle/>
          <a:p>
            <a:r>
              <a:rPr lang="en-US" dirty="0"/>
              <a:t>Medicine Lines of Womanhood:</a:t>
            </a:r>
            <a:endParaRPr lang="en-CA" dirty="0"/>
          </a:p>
        </p:txBody>
      </p:sp>
      <p:sp>
        <p:nvSpPr>
          <p:cNvPr id="3" name="Text Placeholder 2">
            <a:extLst>
              <a:ext uri="{FF2B5EF4-FFF2-40B4-BE49-F238E27FC236}">
                <a16:creationId xmlns:a16="http://schemas.microsoft.com/office/drawing/2014/main" id="{893C8C4F-95AB-7C1B-81CE-74A53689A0D4}"/>
              </a:ext>
            </a:extLst>
          </p:cNvPr>
          <p:cNvSpPr>
            <a:spLocks noGrp="1"/>
          </p:cNvSpPr>
          <p:nvPr>
            <p:ph type="body" idx="1"/>
          </p:nvPr>
        </p:nvSpPr>
        <p:spPr/>
        <p:txBody>
          <a:bodyPr/>
          <a:lstStyle/>
          <a:p>
            <a:r>
              <a:rPr lang="en-US" dirty="0"/>
              <a:t>ONWA MMIW Commemorative Project</a:t>
            </a:r>
            <a:endParaRPr lang="en-CA" dirty="0"/>
          </a:p>
        </p:txBody>
      </p:sp>
    </p:spTree>
    <p:extLst>
      <p:ext uri="{BB962C8B-B14F-4D97-AF65-F5344CB8AC3E}">
        <p14:creationId xmlns:p14="http://schemas.microsoft.com/office/powerpoint/2010/main" val="1813574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C595D-034A-4B93-B0FB-E4F4D74DF892}"/>
              </a:ext>
            </a:extLst>
          </p:cNvPr>
          <p:cNvSpPr>
            <a:spLocks noGrp="1"/>
          </p:cNvSpPr>
          <p:nvPr>
            <p:ph type="title"/>
          </p:nvPr>
        </p:nvSpPr>
        <p:spPr/>
        <p:txBody>
          <a:bodyPr>
            <a:noAutofit/>
          </a:bodyPr>
          <a:lstStyle/>
          <a:p>
            <a:pPr algn="ctr"/>
            <a:r>
              <a:rPr lang="en-CA" sz="3600" dirty="0"/>
              <a:t>Reconciliation with Indigenous Women: Changing The Narrative: Missing and Murdered Indigenous Women and Girls</a:t>
            </a:r>
          </a:p>
        </p:txBody>
      </p:sp>
      <p:pic>
        <p:nvPicPr>
          <p:cNvPr id="4" name="Content Placeholder 3">
            <a:extLst>
              <a:ext uri="{FF2B5EF4-FFF2-40B4-BE49-F238E27FC236}">
                <a16:creationId xmlns:a16="http://schemas.microsoft.com/office/drawing/2014/main" id="{5853F54B-94C5-4927-88C5-4790BA996C3D}"/>
              </a:ext>
            </a:extLst>
          </p:cNvPr>
          <p:cNvPicPr>
            <a:picLocks noGrp="1" noChangeAspect="1"/>
          </p:cNvPicPr>
          <p:nvPr>
            <p:ph idx="1"/>
          </p:nvPr>
        </p:nvPicPr>
        <p:blipFill>
          <a:blip r:embed="rId3"/>
          <a:stretch>
            <a:fillRect/>
          </a:stretch>
        </p:blipFill>
        <p:spPr>
          <a:xfrm>
            <a:off x="1517507" y="2779267"/>
            <a:ext cx="9156986" cy="2231329"/>
          </a:xfrm>
          <a:prstGeom prst="rect">
            <a:avLst/>
          </a:prstGeom>
        </p:spPr>
      </p:pic>
      <p:pic>
        <p:nvPicPr>
          <p:cNvPr id="5" name="Picture 4">
            <a:extLst>
              <a:ext uri="{FF2B5EF4-FFF2-40B4-BE49-F238E27FC236}">
                <a16:creationId xmlns:a16="http://schemas.microsoft.com/office/drawing/2014/main" id="{D334197F-9147-4230-B83A-2B2027BA711D}"/>
              </a:ext>
            </a:extLst>
          </p:cNvPr>
          <p:cNvPicPr>
            <a:picLocks noChangeAspect="1"/>
          </p:cNvPicPr>
          <p:nvPr/>
        </p:nvPicPr>
        <p:blipFill>
          <a:blip r:embed="rId4"/>
          <a:stretch>
            <a:fillRect/>
          </a:stretch>
        </p:blipFill>
        <p:spPr>
          <a:xfrm>
            <a:off x="0" y="1799088"/>
            <a:ext cx="12192000" cy="4112614"/>
          </a:xfrm>
          <a:prstGeom prst="rect">
            <a:avLst/>
          </a:prstGeom>
        </p:spPr>
      </p:pic>
    </p:spTree>
    <p:extLst>
      <p:ext uri="{BB962C8B-B14F-4D97-AF65-F5344CB8AC3E}">
        <p14:creationId xmlns:p14="http://schemas.microsoft.com/office/powerpoint/2010/main" val="1052048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29B8D-5404-4FA1-B2FA-40AF6BFF66A4}"/>
              </a:ext>
            </a:extLst>
          </p:cNvPr>
          <p:cNvSpPr>
            <a:spLocks noGrp="1"/>
          </p:cNvSpPr>
          <p:nvPr>
            <p:ph type="title"/>
          </p:nvPr>
        </p:nvSpPr>
        <p:spPr/>
        <p:txBody>
          <a:bodyPr/>
          <a:lstStyle/>
          <a:p>
            <a:r>
              <a:rPr lang="en-US" dirty="0"/>
              <a:t>Indigenous Arts-based Approaches </a:t>
            </a:r>
            <a:endParaRPr lang="en-CA" dirty="0"/>
          </a:p>
        </p:txBody>
      </p:sp>
      <p:sp>
        <p:nvSpPr>
          <p:cNvPr id="3" name="Content Placeholder 2">
            <a:extLst>
              <a:ext uri="{FF2B5EF4-FFF2-40B4-BE49-F238E27FC236}">
                <a16:creationId xmlns:a16="http://schemas.microsoft.com/office/drawing/2014/main" id="{0111DC1D-6596-480E-97FA-416BF802E2D6}"/>
              </a:ext>
            </a:extLst>
          </p:cNvPr>
          <p:cNvSpPr>
            <a:spLocks noGrp="1"/>
          </p:cNvSpPr>
          <p:nvPr>
            <p:ph idx="1"/>
          </p:nvPr>
        </p:nvSpPr>
        <p:spPr/>
        <p:txBody>
          <a:bodyPr/>
          <a:lstStyle/>
          <a:p>
            <a:r>
              <a:rPr lang="en-US" dirty="0"/>
              <a:t>Indigenous arts-based approaches are diverse and can include beading, painting, photovoice, storyboards, quilting, performance, and music.</a:t>
            </a:r>
          </a:p>
          <a:p>
            <a:r>
              <a:rPr lang="en-US" dirty="0"/>
              <a:t>This project will had two skilled women assisting the participants through the arts-based healing experience. </a:t>
            </a:r>
          </a:p>
          <a:p>
            <a:endParaRPr lang="en-CA" dirty="0"/>
          </a:p>
        </p:txBody>
      </p:sp>
    </p:spTree>
    <p:extLst>
      <p:ext uri="{BB962C8B-B14F-4D97-AF65-F5344CB8AC3E}">
        <p14:creationId xmlns:p14="http://schemas.microsoft.com/office/powerpoint/2010/main" val="19087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3AD0-2698-9D4C-9488-716FDD1F2EA2}"/>
              </a:ext>
            </a:extLst>
          </p:cNvPr>
          <p:cNvSpPr>
            <a:spLocks noGrp="1"/>
          </p:cNvSpPr>
          <p:nvPr>
            <p:ph type="title"/>
          </p:nvPr>
        </p:nvSpPr>
        <p:spPr/>
        <p:txBody>
          <a:bodyPr/>
          <a:lstStyle/>
          <a:p>
            <a:r>
              <a:rPr lang="en-US" dirty="0"/>
              <a:t>Medicine Lines of Womanhood: ONWA MMIW Commemorative Project </a:t>
            </a:r>
          </a:p>
        </p:txBody>
      </p:sp>
      <p:sp>
        <p:nvSpPr>
          <p:cNvPr id="3" name="Content Placeholder 2">
            <a:extLst>
              <a:ext uri="{FF2B5EF4-FFF2-40B4-BE49-F238E27FC236}">
                <a16:creationId xmlns:a16="http://schemas.microsoft.com/office/drawing/2014/main" id="{69CD653A-6B9B-9247-B838-1652B57CC4AE}"/>
              </a:ext>
            </a:extLst>
          </p:cNvPr>
          <p:cNvSpPr>
            <a:spLocks noGrp="1"/>
          </p:cNvSpPr>
          <p:nvPr>
            <p:ph idx="1"/>
          </p:nvPr>
        </p:nvSpPr>
        <p:spPr/>
        <p:txBody>
          <a:bodyPr>
            <a:normAutofit fontScale="92500" lnSpcReduction="10000"/>
          </a:bodyPr>
          <a:lstStyle/>
          <a:p>
            <a:r>
              <a:rPr lang="en-US" sz="2800" dirty="0"/>
              <a:t>The Ontario Native Women's Association (ONWA) Medicine Lines of Womanhood project is intended to be a series of commemorative art exhibits that </a:t>
            </a:r>
            <a:r>
              <a:rPr lang="en-US" sz="2800" dirty="0" err="1"/>
              <a:t>honour</a:t>
            </a:r>
            <a:r>
              <a:rPr lang="en-US" sz="2800" dirty="0"/>
              <a:t> the lives of Missing and Murdered Indigenous Women and Girls (MMIWG). </a:t>
            </a:r>
          </a:p>
          <a:p>
            <a:r>
              <a:rPr lang="en-US" sz="2800" dirty="0"/>
              <a:t>The project encourages public education and awareness by acknowledging the loss and grief that families continue to endure.</a:t>
            </a:r>
          </a:p>
          <a:p>
            <a:r>
              <a:rPr lang="en-US" sz="2800" dirty="0"/>
              <a:t>The project will be captured digitally and launched virtually and in person in 2022. </a:t>
            </a:r>
          </a:p>
          <a:p>
            <a:r>
              <a:rPr lang="en-US" sz="2800" dirty="0"/>
              <a:t>When the pandemic allows, there will be in-person exhibits hosted in different cities throughout Ontario: Target communities will be Thunder Bay, Ottawa, Kenora, and Sioux Lookout.</a:t>
            </a:r>
          </a:p>
          <a:p>
            <a:endParaRPr lang="en-US" dirty="0"/>
          </a:p>
        </p:txBody>
      </p:sp>
    </p:spTree>
    <p:extLst>
      <p:ext uri="{BB962C8B-B14F-4D97-AF65-F5344CB8AC3E}">
        <p14:creationId xmlns:p14="http://schemas.microsoft.com/office/powerpoint/2010/main" val="1868593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A0542-9F7F-1BF4-10F1-991BFA2F3D42}"/>
              </a:ext>
            </a:extLst>
          </p:cNvPr>
          <p:cNvSpPr>
            <a:spLocks noGrp="1"/>
          </p:cNvSpPr>
          <p:nvPr>
            <p:ph type="title"/>
          </p:nvPr>
        </p:nvSpPr>
        <p:spPr/>
        <p:txBody>
          <a:bodyPr/>
          <a:lstStyle/>
          <a:p>
            <a:r>
              <a:rPr lang="en-CA" dirty="0"/>
              <a:t>Zoom Session </a:t>
            </a:r>
          </a:p>
        </p:txBody>
      </p:sp>
      <p:pic>
        <p:nvPicPr>
          <p:cNvPr id="10" name="Content Placeholder 9" descr="A picture containing text, wall, person, screen&#10;&#10;Description automatically generated">
            <a:extLst>
              <a:ext uri="{FF2B5EF4-FFF2-40B4-BE49-F238E27FC236}">
                <a16:creationId xmlns:a16="http://schemas.microsoft.com/office/drawing/2014/main" id="{F0A1230C-FDFD-5C78-5AF4-39C9F94A7DDD}"/>
              </a:ext>
            </a:extLst>
          </p:cNvPr>
          <p:cNvPicPr>
            <a:picLocks noGrp="1" noChangeAspect="1"/>
          </p:cNvPicPr>
          <p:nvPr>
            <p:ph sz="half" idx="1"/>
          </p:nvPr>
        </p:nvPicPr>
        <p:blipFill>
          <a:blip r:embed="rId2"/>
          <a:stretch>
            <a:fillRect/>
          </a:stretch>
        </p:blipFill>
        <p:spPr>
          <a:xfrm>
            <a:off x="838200" y="2543969"/>
            <a:ext cx="5181600" cy="2914650"/>
          </a:xfrm>
        </p:spPr>
      </p:pic>
      <p:pic>
        <p:nvPicPr>
          <p:cNvPr id="12" name="Content Placeholder 11" descr="A picture containing text, screenshot, indoor, different&#10;&#10;Description automatically generated">
            <a:extLst>
              <a:ext uri="{FF2B5EF4-FFF2-40B4-BE49-F238E27FC236}">
                <a16:creationId xmlns:a16="http://schemas.microsoft.com/office/drawing/2014/main" id="{E7A43112-1F75-6D15-2901-A2E58D7B3121}"/>
              </a:ext>
            </a:extLst>
          </p:cNvPr>
          <p:cNvPicPr>
            <a:picLocks noGrp="1" noChangeAspect="1"/>
          </p:cNvPicPr>
          <p:nvPr>
            <p:ph sz="half" idx="2"/>
          </p:nvPr>
        </p:nvPicPr>
        <p:blipFill>
          <a:blip r:embed="rId3"/>
          <a:stretch>
            <a:fillRect/>
          </a:stretch>
        </p:blipFill>
        <p:spPr>
          <a:xfrm>
            <a:off x="6172200" y="2543969"/>
            <a:ext cx="5181600" cy="2914650"/>
          </a:xfrm>
        </p:spPr>
      </p:pic>
    </p:spTree>
    <p:extLst>
      <p:ext uri="{BB962C8B-B14F-4D97-AF65-F5344CB8AC3E}">
        <p14:creationId xmlns:p14="http://schemas.microsoft.com/office/powerpoint/2010/main" val="23421784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27839-A63F-45C7-8C6E-EBC97A0B9147}"/>
              </a:ext>
            </a:extLst>
          </p:cNvPr>
          <p:cNvSpPr>
            <a:spLocks noGrp="1"/>
          </p:cNvSpPr>
          <p:nvPr>
            <p:ph type="title"/>
          </p:nvPr>
        </p:nvSpPr>
        <p:spPr>
          <a:xfrm>
            <a:off x="838200" y="365125"/>
            <a:ext cx="10515600" cy="1325563"/>
          </a:xfrm>
        </p:spPr>
        <p:txBody>
          <a:bodyPr anchor="ctr">
            <a:normAutofit/>
          </a:bodyPr>
          <a:lstStyle/>
          <a:p>
            <a:r>
              <a:rPr lang="en-CA" dirty="0"/>
              <a:t>4 Key stages of the project  </a:t>
            </a:r>
          </a:p>
        </p:txBody>
      </p:sp>
      <p:graphicFrame>
        <p:nvGraphicFramePr>
          <p:cNvPr id="5" name="Content Placeholder 2">
            <a:extLst>
              <a:ext uri="{FF2B5EF4-FFF2-40B4-BE49-F238E27FC236}">
                <a16:creationId xmlns:a16="http://schemas.microsoft.com/office/drawing/2014/main" id="{18006A2F-AE69-44B9-803B-58DEFED62DD1}"/>
              </a:ext>
            </a:extLst>
          </p:cNvPr>
          <p:cNvGraphicFramePr>
            <a:graphicFrameLocks noGrp="1"/>
          </p:cNvGraphicFramePr>
          <p:nvPr>
            <p:ph idx="1"/>
          </p:nvPr>
        </p:nvGraphicFramePr>
        <p:xfrm>
          <a:off x="838200" y="1825625"/>
          <a:ext cx="10515600" cy="4138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9974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31D85-9493-B24A-A4B0-5F1E620B320C}"/>
              </a:ext>
            </a:extLst>
          </p:cNvPr>
          <p:cNvSpPr>
            <a:spLocks noGrp="1"/>
          </p:cNvSpPr>
          <p:nvPr>
            <p:ph type="ctrTitle"/>
          </p:nvPr>
        </p:nvSpPr>
        <p:spPr>
          <a:xfrm>
            <a:off x="434715" y="820384"/>
            <a:ext cx="11407515" cy="954314"/>
          </a:xfrm>
        </p:spPr>
        <p:txBody>
          <a:bodyPr/>
          <a:lstStyle/>
          <a:p>
            <a:r>
              <a:rPr lang="en-US" dirty="0" err="1"/>
              <a:t>Miigwetch</a:t>
            </a:r>
            <a:endParaRPr lang="en-US" dirty="0"/>
          </a:p>
        </p:txBody>
      </p:sp>
      <p:sp>
        <p:nvSpPr>
          <p:cNvPr id="3" name="Subtitle 2">
            <a:extLst>
              <a:ext uri="{FF2B5EF4-FFF2-40B4-BE49-F238E27FC236}">
                <a16:creationId xmlns:a16="http://schemas.microsoft.com/office/drawing/2014/main" id="{CC13B02B-610E-7746-9901-87183F1FE9F3}"/>
              </a:ext>
            </a:extLst>
          </p:cNvPr>
          <p:cNvSpPr>
            <a:spLocks noGrp="1"/>
          </p:cNvSpPr>
          <p:nvPr>
            <p:ph type="subTitle" idx="1"/>
          </p:nvPr>
        </p:nvSpPr>
        <p:spPr>
          <a:xfrm>
            <a:off x="1384515" y="1906115"/>
            <a:ext cx="9144000" cy="605756"/>
          </a:xfrm>
        </p:spPr>
        <p:txBody>
          <a:bodyPr/>
          <a:lstStyle/>
          <a:p>
            <a:r>
              <a:rPr lang="en-US" dirty="0"/>
              <a:t>Questions?</a:t>
            </a:r>
          </a:p>
        </p:txBody>
      </p:sp>
      <p:pic>
        <p:nvPicPr>
          <p:cNvPr id="5" name="Picture 4">
            <a:extLst>
              <a:ext uri="{FF2B5EF4-FFF2-40B4-BE49-F238E27FC236}">
                <a16:creationId xmlns:a16="http://schemas.microsoft.com/office/drawing/2014/main" id="{79F49EED-2DD2-444D-8449-A1B67FD86A1D}"/>
              </a:ext>
            </a:extLst>
          </p:cNvPr>
          <p:cNvPicPr>
            <a:picLocks noChangeAspect="1"/>
          </p:cNvPicPr>
          <p:nvPr/>
        </p:nvPicPr>
        <p:blipFill rotWithShape="1">
          <a:blip r:embed="rId3"/>
          <a:srcRect l="9050" t="1" r="9050" b="-6035"/>
          <a:stretch/>
        </p:blipFill>
        <p:spPr>
          <a:xfrm>
            <a:off x="0" y="2870667"/>
            <a:ext cx="12192000" cy="954314"/>
          </a:xfrm>
          <a:prstGeom prst="rect">
            <a:avLst/>
          </a:prstGeom>
        </p:spPr>
      </p:pic>
    </p:spTree>
    <p:extLst>
      <p:ext uri="{BB962C8B-B14F-4D97-AF65-F5344CB8AC3E}">
        <p14:creationId xmlns:p14="http://schemas.microsoft.com/office/powerpoint/2010/main" val="1034849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3479475-3AC8-4444-8979-BFD67D73477A}"/>
              </a:ext>
            </a:extLst>
          </p:cNvPr>
          <p:cNvPicPr>
            <a:picLocks noChangeAspect="1"/>
          </p:cNvPicPr>
          <p:nvPr/>
        </p:nvPicPr>
        <p:blipFill>
          <a:blip r:embed="rId3"/>
          <a:stretch>
            <a:fillRect/>
          </a:stretch>
        </p:blipFill>
        <p:spPr>
          <a:xfrm>
            <a:off x="7109138" y="0"/>
            <a:ext cx="5082862" cy="5982380"/>
          </a:xfrm>
          <a:prstGeom prst="rect">
            <a:avLst/>
          </a:prstGeom>
        </p:spPr>
      </p:pic>
      <p:sp>
        <p:nvSpPr>
          <p:cNvPr id="8" name="Title 7">
            <a:extLst>
              <a:ext uri="{FF2B5EF4-FFF2-40B4-BE49-F238E27FC236}">
                <a16:creationId xmlns:a16="http://schemas.microsoft.com/office/drawing/2014/main" id="{7A355707-BB19-43DC-B1DE-D204E47451D6}"/>
              </a:ext>
            </a:extLst>
          </p:cNvPr>
          <p:cNvSpPr>
            <a:spLocks noGrp="1"/>
          </p:cNvSpPr>
          <p:nvPr>
            <p:ph type="title"/>
          </p:nvPr>
        </p:nvSpPr>
        <p:spPr>
          <a:xfrm>
            <a:off x="838200" y="365125"/>
            <a:ext cx="6875585" cy="5617255"/>
          </a:xfrm>
        </p:spPr>
        <p:txBody>
          <a:bodyPr/>
          <a:lstStyle/>
          <a:p>
            <a:pPr algn="ctr"/>
            <a:r>
              <a:rPr lang="en-CA" dirty="0">
                <a:solidFill>
                  <a:schemeClr val="accent1">
                    <a:lumMod val="75000"/>
                  </a:schemeClr>
                </a:solidFill>
              </a:rPr>
              <a:t>ONWA recognizes and honours families of </a:t>
            </a:r>
            <a:r>
              <a:rPr lang="en-US" dirty="0">
                <a:solidFill>
                  <a:schemeClr val="accent1">
                    <a:lumMod val="75000"/>
                  </a:schemeClr>
                </a:solidFill>
              </a:rPr>
              <a:t>Missing and Murdered Indigenous Women and Girls</a:t>
            </a:r>
            <a:endParaRPr lang="en-CA" dirty="0">
              <a:solidFill>
                <a:schemeClr val="accent1">
                  <a:lumMod val="75000"/>
                </a:schemeClr>
              </a:solidFill>
            </a:endParaRPr>
          </a:p>
        </p:txBody>
      </p:sp>
    </p:spTree>
    <p:extLst>
      <p:ext uri="{BB962C8B-B14F-4D97-AF65-F5344CB8AC3E}">
        <p14:creationId xmlns:p14="http://schemas.microsoft.com/office/powerpoint/2010/main" val="4033403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4F50C16-D05B-462E-84A3-EC96ABAF3E4E}"/>
              </a:ext>
            </a:extLst>
          </p:cNvPr>
          <p:cNvSpPr>
            <a:spLocks noGrp="1"/>
          </p:cNvSpPr>
          <p:nvPr>
            <p:ph type="title"/>
          </p:nvPr>
        </p:nvSpPr>
        <p:spPr>
          <a:xfrm>
            <a:off x="838200" y="365125"/>
            <a:ext cx="10515600" cy="1325563"/>
          </a:xfrm>
        </p:spPr>
        <p:txBody>
          <a:bodyPr/>
          <a:lstStyle/>
          <a:p>
            <a:r>
              <a:rPr kumimoji="0" lang="en-US" sz="28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Acknowledging Our Ancestors of the Past, Present &amp; Future</a:t>
            </a:r>
            <a:endParaRPr lang="en-US" dirty="0"/>
          </a:p>
        </p:txBody>
      </p:sp>
      <p:pic>
        <p:nvPicPr>
          <p:cNvPr id="9" name="Content Placeholder 8">
            <a:extLst>
              <a:ext uri="{FF2B5EF4-FFF2-40B4-BE49-F238E27FC236}">
                <a16:creationId xmlns:a16="http://schemas.microsoft.com/office/drawing/2014/main" id="{07732615-4F89-49E0-B7EA-668B8633D828}"/>
              </a:ext>
            </a:extLst>
          </p:cNvPr>
          <p:cNvPicPr>
            <a:picLocks noGrp="1" noChangeAspect="1"/>
          </p:cNvPicPr>
          <p:nvPr>
            <p:ph sz="half" idx="1"/>
          </p:nvPr>
        </p:nvPicPr>
        <p:blipFill>
          <a:blip r:embed="rId3"/>
          <a:stretch>
            <a:fillRect/>
          </a:stretch>
        </p:blipFill>
        <p:spPr>
          <a:xfrm>
            <a:off x="1974978" y="2461920"/>
            <a:ext cx="2908044" cy="3078747"/>
          </a:xfrm>
          <a:prstGeom prst="rect">
            <a:avLst/>
          </a:prstGeom>
        </p:spPr>
      </p:pic>
      <p:sp>
        <p:nvSpPr>
          <p:cNvPr id="12" name="Content Placeholder 3">
            <a:extLst>
              <a:ext uri="{FF2B5EF4-FFF2-40B4-BE49-F238E27FC236}">
                <a16:creationId xmlns:a16="http://schemas.microsoft.com/office/drawing/2014/main" id="{CBBE2FA4-7941-41C2-B8DB-ACFB12882FEF}"/>
              </a:ext>
            </a:extLst>
          </p:cNvPr>
          <p:cNvSpPr>
            <a:spLocks noGrp="1"/>
          </p:cNvSpPr>
          <p:nvPr>
            <p:ph sz="half" idx="2"/>
          </p:nvPr>
        </p:nvSpPr>
        <p:spPr>
          <a:xfrm>
            <a:off x="6172200" y="1825625"/>
            <a:ext cx="5181600" cy="4351338"/>
          </a:xfrm>
        </p:spPr>
        <p:txBody>
          <a:bodyPr/>
          <a:lstStyle/>
          <a:p>
            <a:r>
              <a:rPr lang="en-US" dirty="0"/>
              <a:t>Been in existence since 1971 (51</a:t>
            </a:r>
            <a:r>
              <a:rPr lang="en-US" baseline="30000" dirty="0"/>
              <a:t>st</a:t>
            </a:r>
            <a:r>
              <a:rPr lang="en-US" dirty="0"/>
              <a:t>  year)</a:t>
            </a:r>
          </a:p>
          <a:p>
            <a:r>
              <a:rPr lang="en-US" dirty="0"/>
              <a:t>Led by strong Indigenous Women who have worked on addressing issues that Indigenous women experience</a:t>
            </a:r>
          </a:p>
          <a:p>
            <a:r>
              <a:rPr lang="en-US" dirty="0"/>
              <a:t>Focused on supporting women to take up their leadership roles in the family &amp; in the community</a:t>
            </a:r>
          </a:p>
          <a:p>
            <a:endParaRPr lang="en-US" dirty="0"/>
          </a:p>
        </p:txBody>
      </p:sp>
    </p:spTree>
    <p:extLst>
      <p:ext uri="{BB962C8B-B14F-4D97-AF65-F5344CB8AC3E}">
        <p14:creationId xmlns:p14="http://schemas.microsoft.com/office/powerpoint/2010/main" val="2764336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87DB9CC-5F0D-491A-BE8D-C70C5114AD7C}"/>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Why Are we focused on Indigenous Women? </a:t>
            </a:r>
            <a:endParaRPr lang="en-US" dirty="0"/>
          </a:p>
        </p:txBody>
      </p:sp>
      <p:sp>
        <p:nvSpPr>
          <p:cNvPr id="2" name="Content Placeholder 1">
            <a:extLst>
              <a:ext uri="{FF2B5EF4-FFF2-40B4-BE49-F238E27FC236}">
                <a16:creationId xmlns:a16="http://schemas.microsoft.com/office/drawing/2014/main" id="{9249E42C-61B9-4A35-B343-62A82F1BDB1D}"/>
              </a:ext>
            </a:extLst>
          </p:cNvPr>
          <p:cNvSpPr>
            <a:spLocks noGrp="1"/>
          </p:cNvSpPr>
          <p:nvPr>
            <p:ph idx="1"/>
          </p:nvPr>
        </p:nvSpPr>
        <p:spPr/>
        <p:txBody>
          <a:body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a:t>
            </a: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Woman is the center of the wheel of life. She is the heartbeat of the people. She is not just in the home, but she is the community, she is Nation. One of our Grandmothers. The woman is the foundation on which Nations are built. She is the heart of her Nation. If that heart is weak the people are weak. If her heart is strong and her mind is clear then the Nation is strong and knows its purpose. The woman is the center of everything.” </a:t>
            </a:r>
          </a:p>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 Art Solomon</a:t>
            </a:r>
            <a:endParaRPr lang="en-CA" dirty="0"/>
          </a:p>
        </p:txBody>
      </p:sp>
    </p:spTree>
    <p:extLst>
      <p:ext uri="{BB962C8B-B14F-4D97-AF65-F5344CB8AC3E}">
        <p14:creationId xmlns:p14="http://schemas.microsoft.com/office/powerpoint/2010/main" val="403813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8EE8D-2688-4FC1-9CA8-69D24F96661C}"/>
              </a:ext>
            </a:extLst>
          </p:cNvPr>
          <p:cNvSpPr>
            <a:spLocks noGrp="1"/>
          </p:cNvSpPr>
          <p:nvPr>
            <p:ph type="title"/>
          </p:nvPr>
        </p:nvSpPr>
        <p:spPr/>
        <p:txBody>
          <a:bodyPr/>
          <a:lstStyle/>
          <a:p>
            <a:r>
              <a:rPr kumimoji="0" lang="en-US" sz="44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The Journey</a:t>
            </a:r>
            <a:endParaRPr lang="en-CA" dirty="0"/>
          </a:p>
        </p:txBody>
      </p:sp>
      <p:sp>
        <p:nvSpPr>
          <p:cNvPr id="3" name="Content Placeholder 2">
            <a:extLst>
              <a:ext uri="{FF2B5EF4-FFF2-40B4-BE49-F238E27FC236}">
                <a16:creationId xmlns:a16="http://schemas.microsoft.com/office/drawing/2014/main" id="{EF285F3E-DEE5-482B-A492-C141BF643C1E}"/>
              </a:ext>
            </a:extLst>
          </p:cNvPr>
          <p:cNvSpPr>
            <a:spLocks noGrp="1"/>
          </p:cNvSpPr>
          <p:nvPr>
            <p:ph idx="1"/>
          </p:nvPr>
        </p:nvSpPr>
        <p:spPr/>
        <p:txBody>
          <a:bodyPr>
            <a:normAutofit/>
          </a:bodyPr>
          <a:lstStyle/>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1980 Breaking Free; A Proposal for Change to Aboriginal Family Violence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2007 Summit to End Violence Against Aboriginal Women</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2008-2015 A total of 5 summits focused on addressing violence</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2015 TRC Calls to Action #41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2015 Announcement of the Inquiry</a:t>
            </a:r>
          </a:p>
          <a:p>
            <a:r>
              <a:rPr lang="en-US" sz="2400" dirty="0">
                <a:cs typeface="Calibri" panose="020F0502020204030204" pitchFamily="34" charset="0"/>
              </a:rPr>
              <a:t>2019 The Final Report into Missing &amp; Murdered Indigenous Women &amp; Girls</a:t>
            </a:r>
          </a:p>
          <a:p>
            <a:r>
              <a:rPr lang="en-US" sz="2400" dirty="0">
                <a:cs typeface="Calibri" panose="020F0502020204030204" pitchFamily="34" charset="0"/>
              </a:rPr>
              <a:t>2020 Reconciliation with Indigenous Women </a:t>
            </a:r>
          </a:p>
          <a:p>
            <a:r>
              <a:rPr lang="en-US" sz="2400" dirty="0">
                <a:cs typeface="Calibri" panose="020F0502020204030204" pitchFamily="34" charset="0"/>
              </a:rPr>
              <a:t>2020 Indigenous Women’s Safety Table </a:t>
            </a: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endParaRPr lang="en-CA" dirty="0"/>
          </a:p>
        </p:txBody>
      </p:sp>
    </p:spTree>
    <p:extLst>
      <p:ext uri="{BB962C8B-B14F-4D97-AF65-F5344CB8AC3E}">
        <p14:creationId xmlns:p14="http://schemas.microsoft.com/office/powerpoint/2010/main" val="23201524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18DD2-FA22-4242-A70E-F43CFB9F8F00}"/>
              </a:ext>
            </a:extLst>
          </p:cNvPr>
          <p:cNvSpPr>
            <a:spLocks noGrp="1"/>
          </p:cNvSpPr>
          <p:nvPr>
            <p:ph type="title"/>
          </p:nvPr>
        </p:nvSpPr>
        <p:spPr>
          <a:xfrm>
            <a:off x="838200" y="365125"/>
            <a:ext cx="10515600" cy="1325563"/>
          </a:xfrm>
        </p:spPr>
        <p:txBody>
          <a:bodyPr anchor="ctr">
            <a:normAutofit/>
          </a:bodyPr>
          <a:lstStyle/>
          <a:p>
            <a:r>
              <a:rPr kumimoji="0" lang="en-CA" sz="3700" b="1" i="0" u="none" strike="noStrike" kern="1200" cap="none" spc="0" normalizeH="0" baseline="0" noProof="0" dirty="0">
                <a:ln>
                  <a:noFill/>
                </a:ln>
                <a:solidFill>
                  <a:srgbClr val="24408E">
                    <a:lumMod val="75000"/>
                  </a:srgbClr>
                </a:solidFill>
                <a:effectLst/>
                <a:uLnTx/>
                <a:uFillTx/>
                <a:latin typeface="Calibri" panose="020F0502020204030204" pitchFamily="34" charset="0"/>
                <a:ea typeface="+mj-ea"/>
                <a:cs typeface="Arial" pitchFamily="34" charset="0"/>
              </a:rPr>
              <a:t>ONWA’s Report – Reconciliation with Indigenous Women </a:t>
            </a:r>
            <a:endParaRPr lang="en-CA" dirty="0"/>
          </a:p>
        </p:txBody>
      </p:sp>
      <p:sp>
        <p:nvSpPr>
          <p:cNvPr id="3" name="Content Placeholder 2">
            <a:extLst>
              <a:ext uri="{FF2B5EF4-FFF2-40B4-BE49-F238E27FC236}">
                <a16:creationId xmlns:a16="http://schemas.microsoft.com/office/drawing/2014/main" id="{FC45071D-2020-4D19-B758-CDA2F614F709}"/>
              </a:ext>
            </a:extLst>
          </p:cNvPr>
          <p:cNvSpPr>
            <a:spLocks noGrp="1"/>
          </p:cNvSpPr>
          <p:nvPr>
            <p:ph sz="half" idx="2"/>
          </p:nvPr>
        </p:nvSpPr>
        <p:spPr>
          <a:xfrm>
            <a:off x="6172200" y="1825625"/>
            <a:ext cx="5181600" cy="4351338"/>
          </a:xfrm>
        </p:spPr>
        <p:txBody>
          <a:bodyPr>
            <a:normAutofit/>
          </a:bodyPr>
          <a:lstStyle/>
          <a:p>
            <a:pPr marL="342900" marR="0" lvl="0" indent="-342900" algn="l" defTabSz="914400" rtl="0" eaLnBrk="1" fontAlgn="base" latinLnBrk="0" hangingPunct="1">
              <a:lnSpc>
                <a:spcPct val="90000"/>
              </a:lnSpc>
              <a:spcBef>
                <a:spcPct val="20000"/>
              </a:spcBef>
              <a:spcAft>
                <a:spcPct val="0"/>
              </a:spcAft>
              <a:buClrTx/>
              <a:buSzTx/>
              <a:buFont typeface="Arial" charset="0"/>
              <a:buChar char="•"/>
              <a:tabLst/>
              <a:defRPr/>
            </a:pPr>
            <a:r>
              <a:rPr kumimoji="0" lang="en-CA"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itchFamily="34" charset="0"/>
              </a:rPr>
              <a:t>Released in 2020, the report outlines 13 key recommendations that ONWA maintains must be reflected in the National Action Plan. </a:t>
            </a:r>
            <a:endParaRPr lang="en-CA" dirty="0">
              <a:hlinkClick r:id="rId3"/>
            </a:endParaRPr>
          </a:p>
          <a:p>
            <a:endParaRPr lang="en-CA" dirty="0">
              <a:hlinkClick r:id="rId3"/>
            </a:endParaRPr>
          </a:p>
          <a:p>
            <a:r>
              <a:rPr lang="en-CA" dirty="0">
                <a:hlinkClick r:id="rId3"/>
              </a:rPr>
              <a:t>https://www.onwa.ca/video-library</a:t>
            </a:r>
            <a:endParaRPr lang="en-CA" dirty="0"/>
          </a:p>
          <a:p>
            <a:endParaRPr lang="en-CA" dirty="0"/>
          </a:p>
        </p:txBody>
      </p:sp>
      <p:pic>
        <p:nvPicPr>
          <p:cNvPr id="5" name="Picture 2">
            <a:extLst>
              <a:ext uri="{FF2B5EF4-FFF2-40B4-BE49-F238E27FC236}">
                <a16:creationId xmlns:a16="http://schemas.microsoft.com/office/drawing/2014/main" id="{0CEBE3B4-76D2-4026-9D09-8C48485DE59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12285" y="1690688"/>
            <a:ext cx="3521189" cy="4320479"/>
          </a:xfrm>
          <a:prstGeom prst="rect">
            <a:avLst/>
          </a:prstGeom>
          <a:solidFill>
            <a:srgbClr val="FFFFFF"/>
          </a:solidFill>
        </p:spPr>
      </p:pic>
      <p:sp>
        <p:nvSpPr>
          <p:cNvPr id="7" name="Content Placeholder 6">
            <a:extLst>
              <a:ext uri="{FF2B5EF4-FFF2-40B4-BE49-F238E27FC236}">
                <a16:creationId xmlns:a16="http://schemas.microsoft.com/office/drawing/2014/main" id="{BA0106B3-6CE2-4DC2-AFDA-DDC7FDD29563}"/>
              </a:ext>
            </a:extLst>
          </p:cNvPr>
          <p:cNvSpPr>
            <a:spLocks noGrp="1"/>
          </p:cNvSpPr>
          <p:nvPr>
            <p:ph sz="half" idx="1"/>
          </p:nvPr>
        </p:nvSpPr>
        <p:spPr>
          <a:xfrm>
            <a:off x="1812758" y="1825625"/>
            <a:ext cx="3320716" cy="4351338"/>
          </a:xfrm>
        </p:spPr>
        <p:txBody>
          <a:bodyPr/>
          <a:lstStyle/>
          <a:p>
            <a:endParaRPr lang="en-CA" dirty="0"/>
          </a:p>
        </p:txBody>
      </p:sp>
    </p:spTree>
    <p:extLst>
      <p:ext uri="{BB962C8B-B14F-4D97-AF65-F5344CB8AC3E}">
        <p14:creationId xmlns:p14="http://schemas.microsoft.com/office/powerpoint/2010/main" val="3139852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2" descr="A picture containing outdoor, building, large, clock&#10;&#10;Description automatically generated">
            <a:extLst>
              <a:ext uri="{FF2B5EF4-FFF2-40B4-BE49-F238E27FC236}">
                <a16:creationId xmlns:a16="http://schemas.microsoft.com/office/drawing/2014/main" id="{9ABDA620-E76D-D448-809C-5E9291C555C4}"/>
              </a:ext>
            </a:extLst>
          </p:cNvPr>
          <p:cNvPicPr>
            <a:picLocks noChangeAspect="1"/>
          </p:cNvPicPr>
          <p:nvPr/>
        </p:nvPicPr>
        <p:blipFill>
          <a:blip r:embed="rId3"/>
          <a:stretch>
            <a:fillRect/>
          </a:stretch>
        </p:blipFill>
        <p:spPr>
          <a:xfrm>
            <a:off x="5223953" y="113854"/>
            <a:ext cx="6720555" cy="5929137"/>
          </a:xfrm>
          <a:prstGeom prst="rect">
            <a:avLst/>
          </a:prstGeom>
        </p:spPr>
      </p:pic>
      <p:sp>
        <p:nvSpPr>
          <p:cNvPr id="2" name="Title 1">
            <a:extLst>
              <a:ext uri="{FF2B5EF4-FFF2-40B4-BE49-F238E27FC236}">
                <a16:creationId xmlns:a16="http://schemas.microsoft.com/office/drawing/2014/main" id="{37380455-C224-400A-9980-58EA4B47B49B}"/>
              </a:ext>
            </a:extLst>
          </p:cNvPr>
          <p:cNvSpPr>
            <a:spLocks noGrp="1"/>
          </p:cNvSpPr>
          <p:nvPr>
            <p:ph type="title"/>
          </p:nvPr>
        </p:nvSpPr>
        <p:spPr>
          <a:xfrm>
            <a:off x="838200" y="365125"/>
            <a:ext cx="3978499" cy="5677866"/>
          </a:xfrm>
        </p:spPr>
        <p:txBody>
          <a:bodyPr/>
          <a:lstStyle/>
          <a:p>
            <a:pPr algn="ctr"/>
            <a:r>
              <a:rPr lang="en-CA" dirty="0"/>
              <a:t>13 Grandmother</a:t>
            </a:r>
            <a:br>
              <a:rPr lang="en-CA" dirty="0"/>
            </a:br>
            <a:r>
              <a:rPr lang="en-CA" dirty="0"/>
              <a:t>Moons</a:t>
            </a:r>
          </a:p>
        </p:txBody>
      </p:sp>
    </p:spTree>
    <p:extLst>
      <p:ext uri="{BB962C8B-B14F-4D97-AF65-F5344CB8AC3E}">
        <p14:creationId xmlns:p14="http://schemas.microsoft.com/office/powerpoint/2010/main" val="3789892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26E0E7B-FAD6-9448-9FBE-82E0AEAC01FF}"/>
              </a:ext>
            </a:extLst>
          </p:cNvPr>
          <p:cNvSpPr>
            <a:spLocks noGrp="1"/>
          </p:cNvSpPr>
          <p:nvPr>
            <p:ph type="title"/>
          </p:nvPr>
        </p:nvSpPr>
        <p:spPr>
          <a:xfrm>
            <a:off x="573023" y="365125"/>
            <a:ext cx="5506319" cy="5535803"/>
          </a:xfrm>
        </p:spPr>
        <p:txBody>
          <a:bodyPr>
            <a:normAutofit/>
          </a:bodyPr>
          <a:lstStyle/>
          <a:p>
            <a:pPr algn="ctr"/>
            <a:r>
              <a:rPr lang="en-US" dirty="0"/>
              <a:t>13 Grandmother Moon Recommendations</a:t>
            </a:r>
          </a:p>
        </p:txBody>
      </p:sp>
      <p:pic>
        <p:nvPicPr>
          <p:cNvPr id="3" name="Picture 2" descr="A close up of a sign&#10;&#10;Description automatically generated">
            <a:extLst>
              <a:ext uri="{FF2B5EF4-FFF2-40B4-BE49-F238E27FC236}">
                <a16:creationId xmlns:a16="http://schemas.microsoft.com/office/drawing/2014/main" id="{50716801-703B-49CF-B5C1-C3511F370E5E}"/>
              </a:ext>
            </a:extLst>
          </p:cNvPr>
          <p:cNvPicPr>
            <a:picLocks noChangeAspect="1"/>
          </p:cNvPicPr>
          <p:nvPr/>
        </p:nvPicPr>
        <p:blipFill>
          <a:blip r:embed="rId3"/>
          <a:stretch>
            <a:fillRect/>
          </a:stretch>
        </p:blipFill>
        <p:spPr>
          <a:xfrm>
            <a:off x="6311951" y="84397"/>
            <a:ext cx="4632961" cy="6618516"/>
          </a:xfrm>
          <a:prstGeom prst="rect">
            <a:avLst/>
          </a:prstGeom>
        </p:spPr>
      </p:pic>
    </p:spTree>
    <p:extLst>
      <p:ext uri="{BB962C8B-B14F-4D97-AF65-F5344CB8AC3E}">
        <p14:creationId xmlns:p14="http://schemas.microsoft.com/office/powerpoint/2010/main" val="1420904245"/>
      </p:ext>
    </p:extLst>
  </p:cSld>
  <p:clrMapOvr>
    <a:masterClrMapping/>
  </p:clrMapOvr>
</p:sld>
</file>

<file path=ppt/theme/theme1.xml><?xml version="1.0" encoding="utf-8"?>
<a:theme xmlns:a="http://schemas.openxmlformats.org/drawingml/2006/main" name="Office Theme">
  <a:themeElements>
    <a:clrScheme name="ONWA">
      <a:dk1>
        <a:srgbClr val="000000"/>
      </a:dk1>
      <a:lt1>
        <a:srgbClr val="FFFFFF"/>
      </a:lt1>
      <a:dk2>
        <a:srgbClr val="4F5368"/>
      </a:dk2>
      <a:lt2>
        <a:srgbClr val="E7E6E6"/>
      </a:lt2>
      <a:accent1>
        <a:srgbClr val="74799F"/>
      </a:accent1>
      <a:accent2>
        <a:srgbClr val="FECF82"/>
      </a:accent2>
      <a:accent3>
        <a:srgbClr val="7091C4"/>
      </a:accent3>
      <a:accent4>
        <a:srgbClr val="19AA53"/>
      </a:accent4>
      <a:accent5>
        <a:srgbClr val="C1452F"/>
      </a:accent5>
      <a:accent6>
        <a:srgbClr val="AB6231"/>
      </a:accent6>
      <a:hlink>
        <a:srgbClr val="7091C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NWA PowerPoint Template (Updated 2020-Apr)  -  Read-Only" id="{A54B7C84-717E-41EE-BCA7-6D709EC7246D}" vid="{4E2FA2C3-5E95-472C-976B-B0484213D587}"/>
    </a:ext>
  </a:extLst>
</a:theme>
</file>

<file path=ppt/theme/theme2.xml><?xml version="1.0" encoding="utf-8"?>
<a:theme xmlns:a="http://schemas.openxmlformats.org/drawingml/2006/main" name="1_Office Theme">
  <a:themeElements>
    <a:clrScheme name="ONWA">
      <a:dk1>
        <a:srgbClr val="000000"/>
      </a:dk1>
      <a:lt1>
        <a:srgbClr val="FFFFFF"/>
      </a:lt1>
      <a:dk2>
        <a:srgbClr val="4F5368"/>
      </a:dk2>
      <a:lt2>
        <a:srgbClr val="E7E6E6"/>
      </a:lt2>
      <a:accent1>
        <a:srgbClr val="74799F"/>
      </a:accent1>
      <a:accent2>
        <a:srgbClr val="FECF82"/>
      </a:accent2>
      <a:accent3>
        <a:srgbClr val="7091C4"/>
      </a:accent3>
      <a:accent4>
        <a:srgbClr val="19AA53"/>
      </a:accent4>
      <a:accent5>
        <a:srgbClr val="C1452F"/>
      </a:accent5>
      <a:accent6>
        <a:srgbClr val="AB6231"/>
      </a:accent6>
      <a:hlink>
        <a:srgbClr val="7091C4"/>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A58DE3ED-634E-DF4C-8BFF-5E7B874362E0}" vid="{DE5D0F79-79F4-1045-8CA3-0D3CFAA986D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867F7FA3DEF741987C617A7D0F50D9" ma:contentTypeVersion="2" ma:contentTypeDescription="Create a new document." ma:contentTypeScope="" ma:versionID="9394d13fb4919c401898284a144abe0a">
  <xsd:schema xmlns:xsd="http://www.w3.org/2001/XMLSchema" xmlns:xs="http://www.w3.org/2001/XMLSchema" xmlns:p="http://schemas.microsoft.com/office/2006/metadata/properties" xmlns:ns2="73187353-98ce-433e-970a-bcb52e2116d1" targetNamespace="http://schemas.microsoft.com/office/2006/metadata/properties" ma:root="true" ma:fieldsID="2c393de2b06f585fb7af1a6ba320aa96" ns2:_="">
    <xsd:import namespace="73187353-98ce-433e-970a-bcb52e2116d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187353-98ce-433e-970a-bcb52e211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7DC2B1C-E10B-4796-A9FA-B4EF12F3B4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3187353-98ce-433e-970a-bcb52e2116d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17DCE8-B209-4218-8804-00F0E8A6EF18}">
  <ds:schemaRefs>
    <ds:schemaRef ds:uri="http://schemas.microsoft.com/sharepoint/v3/contenttype/forms"/>
  </ds:schemaRefs>
</ds:datastoreItem>
</file>

<file path=customXml/itemProps3.xml><?xml version="1.0" encoding="utf-8"?>
<ds:datastoreItem xmlns:ds="http://schemas.openxmlformats.org/officeDocument/2006/customXml" ds:itemID="{B8D235FB-9DA8-42EA-AC38-DFF9A30807A8}">
  <ds:schemaRefs>
    <ds:schemaRef ds:uri="http://purl.org/dc/elements/1.1/"/>
    <ds:schemaRef ds:uri="http://www.w3.org/XML/1998/namespace"/>
    <ds:schemaRef ds:uri="http://schemas.microsoft.com/office/2006/documentManagement/types"/>
    <ds:schemaRef ds:uri="http://purl.org/dc/terms/"/>
    <ds:schemaRef ds:uri="http://schemas.microsoft.com/office/2006/metadata/properties"/>
    <ds:schemaRef ds:uri="http://schemas.microsoft.com/office/infopath/2007/PartnerControls"/>
    <ds:schemaRef ds:uri="http://schemas.openxmlformats.org/package/2006/metadata/core-properties"/>
    <ds:schemaRef ds:uri="73187353-98ce-433e-970a-bcb52e2116d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ONWA PowerPoint Template (Updated 2020-Apr)</Template>
  <TotalTime>4937</TotalTime>
  <Words>3219</Words>
  <Application>Microsoft Office PowerPoint</Application>
  <PresentationFormat>Widescreen</PresentationFormat>
  <Paragraphs>223</Paragraphs>
  <Slides>24</Slides>
  <Notes>23</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24</vt:i4>
      </vt:variant>
    </vt:vector>
  </HeadingPairs>
  <TitlesOfParts>
    <vt:vector size="29" baseType="lpstr">
      <vt:lpstr>Arial</vt:lpstr>
      <vt:lpstr>Calibri</vt:lpstr>
      <vt:lpstr>Calibri Light</vt:lpstr>
      <vt:lpstr>Office Theme</vt:lpstr>
      <vt:lpstr>1_Office Theme</vt:lpstr>
      <vt:lpstr>    Ontario Native Women’s Association    </vt:lpstr>
      <vt:lpstr>Reconciliation with Indigenous Women: Changing The Narrative: Missing and Murdered Indigenous Women and Girls</vt:lpstr>
      <vt:lpstr>ONWA recognizes and honours families of Missing and Murdered Indigenous Women and Girls</vt:lpstr>
      <vt:lpstr>Acknowledging Our Ancestors of the Past, Present &amp; Future</vt:lpstr>
      <vt:lpstr>Why Are we focused on Indigenous Women? </vt:lpstr>
      <vt:lpstr>The Journey</vt:lpstr>
      <vt:lpstr>ONWA’s Report – Reconciliation with Indigenous Women </vt:lpstr>
      <vt:lpstr>13 Grandmother Moons</vt:lpstr>
      <vt:lpstr>13 Grandmother Moon Recommendations</vt:lpstr>
      <vt:lpstr>Indigenous Women’s Safety Table </vt:lpstr>
      <vt:lpstr>MMIWG Work</vt:lpstr>
      <vt:lpstr>Inspiration:</vt:lpstr>
      <vt:lpstr>PowerPoint Presentation</vt:lpstr>
      <vt:lpstr>PowerPoint Presentation</vt:lpstr>
      <vt:lpstr>PowerPoint Presentation</vt:lpstr>
      <vt:lpstr>Inspiration</vt:lpstr>
      <vt:lpstr>Inspiration: </vt:lpstr>
      <vt:lpstr>PowerPoint Presentation</vt:lpstr>
      <vt:lpstr>Medicine Lines of Womanhood:</vt:lpstr>
      <vt:lpstr>Indigenous Arts-based Approaches </vt:lpstr>
      <vt:lpstr>Medicine Lines of Womanhood: ONWA MMIW Commemorative Project </vt:lpstr>
      <vt:lpstr>Zoom Session </vt:lpstr>
      <vt:lpstr>4 Key stages of the project  </vt:lpstr>
      <vt:lpstr>Miigwetch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Bill Timmins</dc:creator>
  <cp:lastModifiedBy>Michele Solomon</cp:lastModifiedBy>
  <cp:revision>71</cp:revision>
  <cp:lastPrinted>2022-06-24T20:45:36Z</cp:lastPrinted>
  <dcterms:created xsi:type="dcterms:W3CDTF">2020-05-14T16:16:07Z</dcterms:created>
  <dcterms:modified xsi:type="dcterms:W3CDTF">2022-06-28T01:45:44Z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0x01010091867F7FA3DEF741987C617A7D0F50D9</vt:lpwstr>
  </property>
</Properties>
</file>